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327" r:id="rId2"/>
    <p:sldId id="330" r:id="rId3"/>
    <p:sldId id="357" r:id="rId4"/>
    <p:sldId id="341" r:id="rId5"/>
    <p:sldId id="356" r:id="rId6"/>
    <p:sldId id="332" r:id="rId7"/>
    <p:sldId id="334" r:id="rId8"/>
    <p:sldId id="336" r:id="rId9"/>
    <p:sldId id="339" r:id="rId10"/>
    <p:sldId id="345" r:id="rId11"/>
    <p:sldId id="348" r:id="rId12"/>
    <p:sldId id="349" r:id="rId13"/>
    <p:sldId id="346" r:id="rId14"/>
    <p:sldId id="337" r:id="rId15"/>
    <p:sldId id="342" r:id="rId16"/>
    <p:sldId id="338" r:id="rId17"/>
    <p:sldId id="350" r:id="rId18"/>
    <p:sldId id="351" r:id="rId19"/>
    <p:sldId id="352" r:id="rId20"/>
    <p:sldId id="353" r:id="rId21"/>
    <p:sldId id="355" r:id="rId22"/>
    <p:sldId id="354" r:id="rId23"/>
    <p:sldId id="288" r:id="rId24"/>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29" autoAdjust="0"/>
    <p:restoredTop sz="94649" autoAdjust="0"/>
  </p:normalViewPr>
  <p:slideViewPr>
    <p:cSldViewPr snapToGrid="0">
      <p:cViewPr varScale="1">
        <p:scale>
          <a:sx n="68" d="100"/>
          <a:sy n="68" d="100"/>
        </p:scale>
        <p:origin x="780" y="78"/>
      </p:cViewPr>
      <p:guideLst>
        <p:guide orient="horz" pos="2160"/>
        <p:guide pos="3840"/>
      </p:guideLst>
    </p:cSldViewPr>
  </p:slideViewPr>
  <p:outlineViewPr>
    <p:cViewPr>
      <p:scale>
        <a:sx n="33" d="100"/>
        <a:sy n="33" d="100"/>
      </p:scale>
      <p:origin x="0" y="6"/>
    </p:cViewPr>
  </p:outlineViewPr>
  <p:notesTextViewPr>
    <p:cViewPr>
      <p:scale>
        <a:sx n="1" d="1"/>
        <a:sy n="1" d="1"/>
      </p:scale>
      <p:origin x="0" y="0"/>
    </p:cViewPr>
  </p:notesTextViewPr>
  <p:gridSpacing cx="72006" cy="72006"/>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mtClean="0"/>
            </a:lvl1pPr>
          </a:lstStyle>
          <a:p>
            <a:pPr>
              <a:defRPr/>
            </a:pPr>
            <a:fld id="{2B64E725-195D-40F9-91A2-9B7ECD4CA5CA}" type="datetime1">
              <a:rPr lang="zh-CN" altLang="en-US"/>
              <a:pPr>
                <a:defRPr/>
              </a:pPr>
              <a:t>2018/1/9</a:t>
            </a:fld>
            <a:endParaRPr lang="zh-CN" altLang="en-US" sz="1200"/>
          </a:p>
        </p:txBody>
      </p:sp>
      <p:sp>
        <p:nvSpPr>
          <p:cNvPr id="31748"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bevel/>
                <a:headEnd/>
                <a:tailEnd/>
              </a14:hiddenLine>
            </a:ext>
          </a:extLst>
        </p:spPr>
      </p:sp>
      <p:sp>
        <p:nvSpPr>
          <p:cNvPr id="2053"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mpd="sng">
                <a:solidFill>
                  <a:srgbClr val="000000"/>
                </a:solidFill>
                <a:bevel/>
                <a:headEnd/>
                <a:tailEnd/>
              </a14:hiddenLine>
            </a:ext>
          </a:extLst>
        </p:spPr>
        <p:txBody>
          <a:bodyPr anchor="ctr"/>
          <a:lstStyle>
            <a:lvl1pPr defTabSz="0" eaLnBrk="0" hangingPunct="0">
              <a:spcBef>
                <a:spcPct val="30000"/>
              </a:spcBef>
              <a:defRPr sz="1200">
                <a:solidFill>
                  <a:schemeClr val="tx1"/>
                </a:solidFill>
                <a:latin typeface="Arial" pitchFamily="34" charset="0"/>
              </a:defRPr>
            </a:lvl1pPr>
            <a:lvl2pPr defTabSz="0" eaLnBrk="0" hangingPunct="0">
              <a:spcBef>
                <a:spcPct val="30000"/>
              </a:spcBef>
              <a:defRPr sz="1200">
                <a:solidFill>
                  <a:schemeClr val="tx1"/>
                </a:solidFill>
                <a:latin typeface="Arial" pitchFamily="34" charset="0"/>
              </a:defRPr>
            </a:lvl2pPr>
            <a:lvl3pPr defTabSz="0" eaLnBrk="0" hangingPunct="0">
              <a:spcBef>
                <a:spcPct val="30000"/>
              </a:spcBef>
              <a:defRPr sz="1200">
                <a:solidFill>
                  <a:schemeClr val="tx1"/>
                </a:solidFill>
                <a:latin typeface="Arial" pitchFamily="34" charset="0"/>
              </a:defRPr>
            </a:lvl3pPr>
            <a:lvl4pPr defTabSz="0" eaLnBrk="0" hangingPunct="0">
              <a:spcBef>
                <a:spcPct val="30000"/>
              </a:spcBef>
              <a:defRPr sz="1200">
                <a:solidFill>
                  <a:schemeClr val="tx1"/>
                </a:solidFill>
                <a:latin typeface="Arial" pitchFamily="34" charset="0"/>
              </a:defRPr>
            </a:lvl4pPr>
            <a:lvl5pPr defTabSz="0" eaLnBrk="0" hangingPunct="0">
              <a:spcBef>
                <a:spcPct val="30000"/>
              </a:spcBef>
              <a:defRPr sz="1200">
                <a:solidFill>
                  <a:schemeClr val="tx1"/>
                </a:solidFill>
                <a:latin typeface="Arial" pitchFamily="34" charset="0"/>
              </a:defRPr>
            </a:lvl5pPr>
            <a:lvl6pPr marL="457200" defTabSz="0" eaLnBrk="0" fontAlgn="base" hangingPunct="0">
              <a:spcBef>
                <a:spcPct val="30000"/>
              </a:spcBef>
              <a:spcAft>
                <a:spcPct val="0"/>
              </a:spcAft>
              <a:defRPr sz="1200">
                <a:solidFill>
                  <a:schemeClr val="tx1"/>
                </a:solidFill>
                <a:latin typeface="Arial" pitchFamily="34" charset="0"/>
              </a:defRPr>
            </a:lvl6pPr>
            <a:lvl7pPr marL="914400" defTabSz="0" eaLnBrk="0" fontAlgn="base" hangingPunct="0">
              <a:spcBef>
                <a:spcPct val="30000"/>
              </a:spcBef>
              <a:spcAft>
                <a:spcPct val="0"/>
              </a:spcAft>
              <a:defRPr sz="1200">
                <a:solidFill>
                  <a:schemeClr val="tx1"/>
                </a:solidFill>
                <a:latin typeface="Arial" pitchFamily="34" charset="0"/>
              </a:defRPr>
            </a:lvl7pPr>
            <a:lvl8pPr marL="1371600" defTabSz="0" eaLnBrk="0" fontAlgn="base" hangingPunct="0">
              <a:spcBef>
                <a:spcPct val="30000"/>
              </a:spcBef>
              <a:spcAft>
                <a:spcPct val="0"/>
              </a:spcAft>
              <a:defRPr sz="1200">
                <a:solidFill>
                  <a:schemeClr val="tx1"/>
                </a:solidFill>
                <a:latin typeface="Arial" pitchFamily="34" charset="0"/>
              </a:defRPr>
            </a:lvl8pPr>
            <a:lvl9pPr marL="1828800" defTabSz="0" eaLnBrk="0" fontAlgn="base" hangingPunct="0">
              <a:spcBef>
                <a:spcPct val="30000"/>
              </a:spcBef>
              <a:spcAft>
                <a:spcPct val="0"/>
              </a:spcAft>
              <a:defRPr sz="1200">
                <a:solidFill>
                  <a:schemeClr val="tx1"/>
                </a:solidFill>
                <a:latin typeface="Arial" pitchFamily="34" charset="0"/>
              </a:defRPr>
            </a:lvl9pPr>
          </a:lstStyle>
          <a:p>
            <a:pPr>
              <a:buFontTx/>
              <a:buNone/>
              <a:defRPr/>
            </a:pPr>
            <a:r>
              <a:rPr lang="zh-CN" altLang="en-US" smtClean="0"/>
              <a:t>单击此处编辑母版文本样式</a:t>
            </a:r>
          </a:p>
          <a:p>
            <a:pPr>
              <a:buFontTx/>
              <a:buNone/>
              <a:defRPr/>
            </a:pPr>
            <a:r>
              <a:rPr lang="zh-CN" altLang="en-US" smtClean="0"/>
              <a:t>第二级</a:t>
            </a:r>
          </a:p>
          <a:p>
            <a:pPr>
              <a:buFontTx/>
              <a:buNone/>
              <a:defRPr/>
            </a:pPr>
            <a:r>
              <a:rPr lang="zh-CN" altLang="en-US" smtClean="0"/>
              <a:t>第三级</a:t>
            </a:r>
          </a:p>
          <a:p>
            <a:pPr>
              <a:buFontTx/>
              <a:buNone/>
              <a:defRPr/>
            </a:pPr>
            <a:r>
              <a:rPr lang="zh-CN" altLang="en-US" smtClean="0"/>
              <a:t>第四级</a:t>
            </a:r>
          </a:p>
          <a:p>
            <a:pPr>
              <a:buFontTx/>
              <a:buNone/>
              <a:defRPr/>
            </a:pPr>
            <a:r>
              <a:rPr lang="zh-CN" altLang="en-US" smtClean="0"/>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a:lvl1pPr>
          </a:lstStyle>
          <a:p>
            <a:fld id="{CFFF190E-EF37-4891-AC49-AAC34C9AA60C}" type="slidenum">
              <a:rPr lang="zh-CN" altLang="en-US"/>
              <a:pPr/>
              <a:t>‹#›</a:t>
            </a:fld>
            <a:endParaRPr lang="zh-CN" altLang="en-US" sz="1200"/>
          </a:p>
        </p:txBody>
      </p:sp>
    </p:spTree>
    <p:extLst>
      <p:ext uri="{BB962C8B-B14F-4D97-AF65-F5344CB8AC3E}">
        <p14:creationId xmlns:p14="http://schemas.microsoft.com/office/powerpoint/2010/main" val="1028722247"/>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3323778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726597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4360959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167766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215797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3562496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083015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47398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034409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1098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882476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16086680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6pPr>
      <a:lvl7pPr marL="18288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7pPr>
      <a:lvl8pPr marL="22860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8pPr>
      <a:lvl9pPr marL="27432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hyperlink" Target="http://bioinformatics.oxfordjournals.org/content/22/13/1658.abstract" TargetMode="External"/><Relationship Id="rId3" Type="http://schemas.openxmlformats.org/officeDocument/2006/relationships/image" Target="../media/image4.png"/><Relationship Id="rId7" Type="http://schemas.openxmlformats.org/officeDocument/2006/relationships/hyperlink" Target="http://cd-hit.org/" TargetMode="External"/><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hyperlink" Target="http://www.uniprot.org/help/uniparc" TargetMode="External"/><Relationship Id="rId5" Type="http://schemas.openxmlformats.org/officeDocument/2006/relationships/hyperlink" Target="http://www.uniprot.org/faq/30" TargetMode="External"/><Relationship Id="rId4" Type="http://schemas.openxmlformats.org/officeDocument/2006/relationships/hyperlink" Target="http://www.uniprot.org/help/uniprotkb"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文本框 7"/>
          <p:cNvSpPr>
            <a:spLocks noChangeArrowheads="1"/>
          </p:cNvSpPr>
          <p:nvPr/>
        </p:nvSpPr>
        <p:spPr bwMode="auto">
          <a:xfrm>
            <a:off x="2085975" y="1143001"/>
            <a:ext cx="8186738"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6000" b="1" dirty="0"/>
              <a:t>Uniprot</a:t>
            </a:r>
            <a:r>
              <a:rPr lang="zh-CN" altLang="en-US" sz="6000" b="1" dirty="0"/>
              <a:t>蛋白数据库</a:t>
            </a:r>
            <a:endParaRPr lang="zh-CN" altLang="en-US" sz="105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855525" y="3595452"/>
            <a:ext cx="6096000" cy="1754326"/>
          </a:xfrm>
          <a:prstGeom prst="rect">
            <a:avLst/>
          </a:prstGeom>
        </p:spPr>
        <p:txBody>
          <a:bodyPr>
            <a:spAutoFit/>
          </a:bodyPr>
          <a:lstStyle/>
          <a:p>
            <a:r>
              <a:rPr lang="en-US" altLang="zh-CN" b="1" dirty="0"/>
              <a:t>Entry</a:t>
            </a:r>
            <a:r>
              <a:rPr lang="zh-CN" altLang="en-US" b="1" dirty="0"/>
              <a:t>：是</a:t>
            </a:r>
            <a:r>
              <a:rPr lang="en-US" altLang="zh-CN" b="1" dirty="0"/>
              <a:t>UniProt</a:t>
            </a:r>
            <a:r>
              <a:rPr lang="zh-CN" altLang="en-US" b="1" dirty="0"/>
              <a:t>的给每个蛋白质赋予的独一无二的</a:t>
            </a:r>
            <a:r>
              <a:rPr lang="en-US" altLang="zh-CN" b="1" dirty="0"/>
              <a:t>ID</a:t>
            </a:r>
            <a:r>
              <a:rPr lang="zh-CN" altLang="en-US" b="1" dirty="0"/>
              <a:t>号</a:t>
            </a:r>
            <a:endParaRPr lang="zh-CN" altLang="en-US" dirty="0"/>
          </a:p>
          <a:p>
            <a:r>
              <a:rPr lang="en-US" altLang="zh-CN" b="1" dirty="0"/>
              <a:t>Entry name: </a:t>
            </a:r>
            <a:r>
              <a:rPr lang="zh-CN" altLang="en-US" b="1" dirty="0"/>
              <a:t>是蛋白</a:t>
            </a:r>
            <a:r>
              <a:rPr lang="en-US" altLang="zh-CN" b="1" dirty="0"/>
              <a:t>ID</a:t>
            </a:r>
            <a:r>
              <a:rPr lang="zh-CN" altLang="en-US" b="1" dirty="0"/>
              <a:t>简要名字</a:t>
            </a:r>
            <a:endParaRPr lang="zh-CN" altLang="en-US" dirty="0"/>
          </a:p>
          <a:p>
            <a:r>
              <a:rPr lang="en-US" altLang="zh-CN" b="1" dirty="0"/>
              <a:t>Protein names: </a:t>
            </a:r>
            <a:r>
              <a:rPr lang="zh-CN" altLang="en-US" b="1" dirty="0"/>
              <a:t>蛋白质的名字</a:t>
            </a:r>
            <a:endParaRPr lang="zh-CN" altLang="en-US" dirty="0"/>
          </a:p>
          <a:p>
            <a:r>
              <a:rPr lang="en-US" altLang="zh-CN" b="1" dirty="0"/>
              <a:t>Gene names: </a:t>
            </a:r>
            <a:r>
              <a:rPr lang="zh-CN" altLang="en-US" b="1" dirty="0"/>
              <a:t>编码这个蛋白的</a:t>
            </a:r>
            <a:r>
              <a:rPr lang="en-US" altLang="zh-CN" b="1" dirty="0"/>
              <a:t>Gene</a:t>
            </a:r>
            <a:r>
              <a:rPr lang="zh-CN" altLang="en-US" b="1" dirty="0"/>
              <a:t>名字</a:t>
            </a:r>
            <a:endParaRPr lang="zh-CN" altLang="en-US" dirty="0"/>
          </a:p>
          <a:p>
            <a:r>
              <a:rPr lang="en-US" altLang="zh-CN" b="1" dirty="0"/>
              <a:t>Organism</a:t>
            </a:r>
            <a:r>
              <a:rPr lang="zh-CN" altLang="en-US" b="1" dirty="0"/>
              <a:t>：蛋白质的种属来源</a:t>
            </a:r>
            <a:endParaRPr lang="zh-CN" altLang="en-US" dirty="0"/>
          </a:p>
          <a:p>
            <a:r>
              <a:rPr lang="en-US" altLang="zh-CN" b="1" dirty="0"/>
              <a:t>Length: </a:t>
            </a:r>
            <a:r>
              <a:rPr lang="zh-CN" altLang="en-US" b="1" dirty="0"/>
              <a:t>氨基酸</a:t>
            </a:r>
            <a:r>
              <a:rPr lang="zh-CN" altLang="en-US" b="1" dirty="0" smtClean="0"/>
              <a:t>长度</a:t>
            </a:r>
            <a:endParaRPr lang="zh-CN" altLang="en-US" dirty="0"/>
          </a:p>
        </p:txBody>
      </p:sp>
      <p:pic>
        <p:nvPicPr>
          <p:cNvPr id="133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525" y="0"/>
            <a:ext cx="10480948"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p:cNvSpPr/>
          <p:nvPr/>
        </p:nvSpPr>
        <p:spPr bwMode="auto">
          <a:xfrm>
            <a:off x="2794000" y="2159000"/>
            <a:ext cx="736600" cy="254000"/>
          </a:xfrm>
          <a:prstGeom prst="ellipse">
            <a:avLst/>
          </a:prstGeom>
          <a:noFill/>
          <a:ln w="952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32080459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463" y="-25400"/>
            <a:ext cx="8068837" cy="3439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117285"/>
            <a:ext cx="1856966" cy="3740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直接箭头连接符 4"/>
          <p:cNvCxnSpPr/>
          <p:nvPr/>
        </p:nvCxnSpPr>
        <p:spPr bwMode="auto">
          <a:xfrm flipV="1">
            <a:off x="928483" y="5384800"/>
            <a:ext cx="1484517" cy="355600"/>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34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0800" y="3413874"/>
            <a:ext cx="4037073" cy="272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直接箭头连接符 6"/>
          <p:cNvCxnSpPr/>
          <p:nvPr/>
        </p:nvCxnSpPr>
        <p:spPr bwMode="auto">
          <a:xfrm>
            <a:off x="4279900" y="3917950"/>
            <a:ext cx="2463800" cy="361950"/>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434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6100" y="3917950"/>
            <a:ext cx="5130800" cy="1882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728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4339"/>
                                        </p:tgtEl>
                                        <p:attrNameLst>
                                          <p:attrName>style.visibility</p:attrName>
                                        </p:attrNameLst>
                                      </p:cBhvr>
                                      <p:to>
                                        <p:strVal val="visible"/>
                                      </p:to>
                                    </p:set>
                                    <p:anim calcmode="lin" valueType="num">
                                      <p:cBhvr additive="base">
                                        <p:cTn id="11" dur="500" fill="hold"/>
                                        <p:tgtEl>
                                          <p:spTgt spid="14339"/>
                                        </p:tgtEl>
                                        <p:attrNameLst>
                                          <p:attrName>ppt_x</p:attrName>
                                        </p:attrNameLst>
                                      </p:cBhvr>
                                      <p:tavLst>
                                        <p:tav tm="0">
                                          <p:val>
                                            <p:strVal val="#ppt_x"/>
                                          </p:val>
                                        </p:tav>
                                        <p:tav tm="100000">
                                          <p:val>
                                            <p:strVal val="#ppt_x"/>
                                          </p:val>
                                        </p:tav>
                                      </p:tavLst>
                                    </p:anim>
                                    <p:anim calcmode="lin" valueType="num">
                                      <p:cBhvr additive="base">
                                        <p:cTn id="12" dur="500" fill="hold"/>
                                        <p:tgtEl>
                                          <p:spTgt spid="1433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4340"/>
                                        </p:tgtEl>
                                        <p:attrNameLst>
                                          <p:attrName>style.visibility</p:attrName>
                                        </p:attrNameLst>
                                      </p:cBhvr>
                                      <p:to>
                                        <p:strVal val="visible"/>
                                      </p:to>
                                    </p:set>
                                    <p:animEffect transition="in" filter="randombar(horizontal)">
                                      <p:cBhvr>
                                        <p:cTn id="22" dur="500"/>
                                        <p:tgtEl>
                                          <p:spTgt spid="14340"/>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randombar(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4341"/>
                                        </p:tgtEl>
                                        <p:attrNameLst>
                                          <p:attrName>style.visibility</p:attrName>
                                        </p:attrNameLst>
                                      </p:cBhvr>
                                      <p:to>
                                        <p:strVal val="visible"/>
                                      </p:to>
                                    </p:set>
                                    <p:animEffect transition="in" filter="randombar(horizontal)">
                                      <p:cBhvr>
                                        <p:cTn id="32" dur="500"/>
                                        <p:tgtEl>
                                          <p:spTgt spid="14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 y="0"/>
            <a:ext cx="10123714" cy="2215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矩形 1"/>
          <p:cNvSpPr/>
          <p:nvPr/>
        </p:nvSpPr>
        <p:spPr>
          <a:xfrm>
            <a:off x="50800" y="2413338"/>
            <a:ext cx="12090400" cy="4801314"/>
          </a:xfrm>
          <a:prstGeom prst="rect">
            <a:avLst/>
          </a:prstGeom>
        </p:spPr>
        <p:txBody>
          <a:bodyPr wrap="square">
            <a:spAutoFit/>
          </a:bodyPr>
          <a:lstStyle/>
          <a:p>
            <a:r>
              <a:rPr lang="zh-CN" altLang="en-US" dirty="0"/>
              <a:t>首先</a:t>
            </a:r>
            <a:r>
              <a:rPr lang="en-US" altLang="zh-CN" b="1" dirty="0"/>
              <a:t>sp</a:t>
            </a:r>
            <a:r>
              <a:rPr lang="zh-CN" altLang="en-US" dirty="0"/>
              <a:t>表示，</a:t>
            </a:r>
            <a:r>
              <a:rPr lang="en-US" altLang="zh-CN" dirty="0"/>
              <a:t>Swiss-Prot</a:t>
            </a:r>
            <a:r>
              <a:rPr lang="zh-CN" altLang="en-US" dirty="0"/>
              <a:t>数据库是注释精炼的蛋白序列库，它的所有序列都经过了科学家的查阅文献核实</a:t>
            </a:r>
            <a:r>
              <a:rPr lang="en-US" altLang="zh-CN" dirty="0"/>
              <a:t>(reviewed, manually annotated) </a:t>
            </a:r>
            <a:r>
              <a:rPr lang="zh-CN" altLang="en-US" dirty="0"/>
              <a:t>。</a:t>
            </a:r>
          </a:p>
          <a:p>
            <a:r>
              <a:rPr lang="en-US" altLang="zh-CN" b="1" dirty="0"/>
              <a:t>P02769</a:t>
            </a:r>
            <a:r>
              <a:rPr lang="zh-CN" altLang="en-US" dirty="0"/>
              <a:t>是蛋白在</a:t>
            </a:r>
            <a:r>
              <a:rPr lang="en-US" altLang="zh-CN" dirty="0" err="1"/>
              <a:t>uniprot</a:t>
            </a:r>
            <a:r>
              <a:rPr lang="zh-CN" altLang="en-US" dirty="0"/>
              <a:t>上的</a:t>
            </a:r>
            <a:r>
              <a:rPr lang="en-US" altLang="zh-CN" dirty="0"/>
              <a:t>ID</a:t>
            </a:r>
            <a:r>
              <a:rPr lang="zh-CN" altLang="en-US" dirty="0"/>
              <a:t>号，即蛋白的身份证号。</a:t>
            </a:r>
          </a:p>
          <a:p>
            <a:r>
              <a:rPr lang="en-US" altLang="zh-CN" b="1" dirty="0"/>
              <a:t>ALBU_BOVIN</a:t>
            </a:r>
            <a:r>
              <a:rPr lang="zh-CN" altLang="en-US" dirty="0"/>
              <a:t>是蛋白在</a:t>
            </a:r>
            <a:r>
              <a:rPr lang="en-US" altLang="zh-CN" dirty="0" err="1"/>
              <a:t>uniprot</a:t>
            </a:r>
            <a:r>
              <a:rPr lang="zh-CN" altLang="en-US" dirty="0"/>
              <a:t>上的登录名，跟</a:t>
            </a:r>
            <a:r>
              <a:rPr lang="en-US" altLang="zh-CN" dirty="0"/>
              <a:t>P02769</a:t>
            </a:r>
            <a:r>
              <a:rPr lang="zh-CN" altLang="en-US" dirty="0"/>
              <a:t>是一个作用。</a:t>
            </a:r>
          </a:p>
          <a:p>
            <a:r>
              <a:rPr lang="en-US" altLang="zh-CN" b="1" dirty="0"/>
              <a:t>Serum albumin</a:t>
            </a:r>
            <a:r>
              <a:rPr lang="zh-CN" altLang="en-US" dirty="0"/>
              <a:t>是蛋白名称，即蛋白的姓名啦</a:t>
            </a:r>
            <a:r>
              <a:rPr lang="zh-CN" altLang="en-US" dirty="0" smtClean="0"/>
              <a:t>。</a:t>
            </a:r>
            <a:endParaRPr lang="en-US" altLang="zh-CN" dirty="0" smtClean="0"/>
          </a:p>
          <a:p>
            <a:r>
              <a:rPr lang="en-US" altLang="zh-CN" b="1" dirty="0"/>
              <a:t>OS</a:t>
            </a:r>
            <a:r>
              <a:rPr lang="zh-CN" altLang="en-US" dirty="0"/>
              <a:t>表示</a:t>
            </a:r>
            <a:r>
              <a:rPr lang="en-US" altLang="zh-CN" dirty="0"/>
              <a:t>Organism</a:t>
            </a:r>
            <a:r>
              <a:rPr lang="zh-CN" altLang="en-US" dirty="0"/>
              <a:t>，也就是物种名称，数据库中的物种名称一般为拉丁名称，牛血清白蛋白</a:t>
            </a:r>
            <a:r>
              <a:rPr lang="en-US" altLang="zh-CN" dirty="0" err="1"/>
              <a:t>Bostaurus</a:t>
            </a:r>
            <a:r>
              <a:rPr lang="zh-CN" altLang="en-US" dirty="0"/>
              <a:t>当然是牛的拉丁。</a:t>
            </a:r>
          </a:p>
          <a:p>
            <a:r>
              <a:rPr lang="en-US" altLang="zh-CN" b="1" dirty="0"/>
              <a:t>GN</a:t>
            </a:r>
            <a:r>
              <a:rPr lang="zh-CN" altLang="en-US" dirty="0"/>
              <a:t>表示</a:t>
            </a:r>
            <a:r>
              <a:rPr lang="en-US" altLang="zh-CN" dirty="0"/>
              <a:t>gene name,</a:t>
            </a:r>
            <a:r>
              <a:rPr lang="zh-CN" altLang="en-US" dirty="0"/>
              <a:t>即基因</a:t>
            </a:r>
            <a:r>
              <a:rPr lang="zh-CN" altLang="en-US" dirty="0" smtClean="0"/>
              <a:t>名称</a:t>
            </a:r>
            <a:endParaRPr lang="en-US" altLang="zh-CN" dirty="0" smtClean="0"/>
          </a:p>
          <a:p>
            <a:r>
              <a:rPr lang="en-US" altLang="zh-CN" b="1" dirty="0"/>
              <a:t>PE</a:t>
            </a:r>
            <a:r>
              <a:rPr lang="zh-CN" altLang="en-US" dirty="0"/>
              <a:t>表示</a:t>
            </a:r>
            <a:r>
              <a:rPr lang="en-US" altLang="zh-CN" dirty="0"/>
              <a:t>ProteinExistence</a:t>
            </a:r>
            <a:r>
              <a:rPr lang="zh-CN" altLang="en-US" dirty="0"/>
              <a:t>，即蛋白的可靠性，</a:t>
            </a:r>
            <a:r>
              <a:rPr lang="en-US" altLang="zh-CN" b="1" dirty="0"/>
              <a:t>PE=1</a:t>
            </a:r>
            <a:r>
              <a:rPr lang="zh-CN" altLang="en-US" b="1" dirty="0"/>
              <a:t>、</a:t>
            </a:r>
            <a:r>
              <a:rPr lang="en-US" altLang="zh-CN" b="1" dirty="0"/>
              <a:t>2</a:t>
            </a:r>
            <a:r>
              <a:rPr lang="zh-CN" altLang="en-US" b="1" dirty="0"/>
              <a:t>、</a:t>
            </a:r>
            <a:r>
              <a:rPr lang="en-US" altLang="zh-CN" b="1" dirty="0"/>
              <a:t>3</a:t>
            </a:r>
            <a:r>
              <a:rPr lang="zh-CN" altLang="en-US" b="1" dirty="0"/>
              <a:t>、</a:t>
            </a:r>
            <a:r>
              <a:rPr lang="en-US" altLang="zh-CN" b="1" dirty="0"/>
              <a:t>4</a:t>
            </a:r>
            <a:r>
              <a:rPr lang="zh-CN" altLang="en-US" b="1" dirty="0"/>
              <a:t>、</a:t>
            </a:r>
            <a:r>
              <a:rPr lang="en-US" altLang="zh-CN" b="1" dirty="0"/>
              <a:t>5</a:t>
            </a:r>
            <a:r>
              <a:rPr lang="zh-CN" altLang="en-US" b="1" dirty="0"/>
              <a:t>分别对应如下，可以看出数字越小可靠性越高：</a:t>
            </a:r>
            <a:endParaRPr lang="zh-CN" altLang="en-US" dirty="0"/>
          </a:p>
          <a:p>
            <a:r>
              <a:rPr lang="en-US" altLang="zh-CN" dirty="0"/>
              <a:t>1. Experimental evidence at protein </a:t>
            </a:r>
            <a:r>
              <a:rPr lang="en-US" altLang="zh-CN" dirty="0" smtClean="0"/>
              <a:t>level      </a:t>
            </a:r>
            <a:r>
              <a:rPr lang="zh-CN" altLang="en-US" dirty="0" smtClean="0"/>
              <a:t>蛋白质</a:t>
            </a:r>
            <a:r>
              <a:rPr lang="zh-CN" altLang="en-US" dirty="0"/>
              <a:t>水平实验证据</a:t>
            </a:r>
            <a:endParaRPr lang="en-US" altLang="zh-CN" dirty="0"/>
          </a:p>
          <a:p>
            <a:r>
              <a:rPr lang="en-US" altLang="zh-CN" dirty="0"/>
              <a:t>2. Experimental evidence at </a:t>
            </a:r>
            <a:r>
              <a:rPr lang="en-US" altLang="zh-CN" dirty="0" err="1" smtClean="0"/>
              <a:t>tran</a:t>
            </a:r>
            <a:r>
              <a:rPr lang="en-US" altLang="zh-CN" dirty="0" smtClean="0"/>
              <a:t> level           </a:t>
            </a:r>
            <a:r>
              <a:rPr lang="zh-CN" altLang="en-US" dirty="0" smtClean="0"/>
              <a:t>转录水平</a:t>
            </a:r>
            <a:r>
              <a:rPr lang="zh-CN" altLang="en-US" dirty="0"/>
              <a:t>实验</a:t>
            </a:r>
            <a:r>
              <a:rPr lang="zh-CN" altLang="en-US" dirty="0" smtClean="0"/>
              <a:t>证据</a:t>
            </a:r>
            <a:endParaRPr lang="en-US" altLang="zh-CN" dirty="0"/>
          </a:p>
          <a:p>
            <a:r>
              <a:rPr lang="en-US" altLang="zh-CN" dirty="0"/>
              <a:t>3. Protein inferred from </a:t>
            </a:r>
            <a:r>
              <a:rPr lang="en-US" altLang="zh-CN" dirty="0" smtClean="0"/>
              <a:t>homology                 </a:t>
            </a:r>
            <a:r>
              <a:rPr lang="zh-CN" altLang="en-US" dirty="0" smtClean="0"/>
              <a:t>从</a:t>
            </a:r>
            <a:r>
              <a:rPr lang="zh-CN" altLang="en-US" dirty="0"/>
              <a:t>同源蛋白质推断</a:t>
            </a:r>
            <a:endParaRPr lang="en-US" altLang="zh-CN" dirty="0"/>
          </a:p>
          <a:p>
            <a:r>
              <a:rPr lang="en-US" altLang="zh-CN" dirty="0"/>
              <a:t>4. Protein </a:t>
            </a:r>
            <a:r>
              <a:rPr lang="en-US" altLang="zh-CN" dirty="0" smtClean="0"/>
              <a:t>predicted                                        </a:t>
            </a:r>
            <a:r>
              <a:rPr lang="zh-CN" altLang="en-US" dirty="0" smtClean="0"/>
              <a:t>蛋白质</a:t>
            </a:r>
            <a:r>
              <a:rPr lang="zh-CN" altLang="en-US" dirty="0"/>
              <a:t>预测</a:t>
            </a:r>
            <a:endParaRPr lang="en-US" altLang="zh-CN" dirty="0"/>
          </a:p>
          <a:p>
            <a:r>
              <a:rPr lang="en-US" altLang="zh-CN" dirty="0"/>
              <a:t>5. Protein </a:t>
            </a:r>
            <a:r>
              <a:rPr lang="en-US" altLang="zh-CN" dirty="0" smtClean="0"/>
              <a:t>uncertain                                        </a:t>
            </a:r>
            <a:r>
              <a:rPr lang="zh-CN" altLang="en-US" dirty="0" smtClean="0"/>
              <a:t>蛋白质</a:t>
            </a:r>
            <a:r>
              <a:rPr lang="zh-CN" altLang="en-US" dirty="0"/>
              <a:t>不确定</a:t>
            </a:r>
            <a:endParaRPr lang="en-US" altLang="zh-CN" dirty="0"/>
          </a:p>
          <a:p>
            <a:r>
              <a:rPr lang="en-US" altLang="zh-CN" b="1" dirty="0"/>
              <a:t>SV</a:t>
            </a:r>
            <a:r>
              <a:rPr lang="zh-CN" altLang="en-US" dirty="0"/>
              <a:t>表示</a:t>
            </a:r>
            <a:r>
              <a:rPr lang="en-US" altLang="zh-CN" dirty="0"/>
              <a:t>SequenceVersion</a:t>
            </a:r>
            <a:r>
              <a:rPr lang="zh-CN" altLang="en-US" dirty="0"/>
              <a:t>，即序列版本，即蛋白的身份证第二代，第三代</a:t>
            </a:r>
            <a:r>
              <a:rPr lang="en-US" altLang="zh-CN" dirty="0" smtClean="0"/>
              <a:t>……</a:t>
            </a:r>
          </a:p>
          <a:p>
            <a:r>
              <a:rPr lang="zh-CN" altLang="en-US" b="1" dirty="0"/>
              <a:t>这里需要指出的是，除了</a:t>
            </a:r>
            <a:r>
              <a:rPr lang="en-US" altLang="zh-CN" b="1" dirty="0"/>
              <a:t>sp</a:t>
            </a:r>
            <a:r>
              <a:rPr lang="zh-CN" altLang="en-US" b="1" dirty="0"/>
              <a:t>，有时还会</a:t>
            </a:r>
            <a:r>
              <a:rPr lang="zh-CN" altLang="en-US" b="1" dirty="0" smtClean="0"/>
              <a:t>出现</a:t>
            </a:r>
            <a:r>
              <a:rPr lang="en-US" altLang="zh-CN" b="1" dirty="0" smtClean="0"/>
              <a:t>TR</a:t>
            </a:r>
            <a:r>
              <a:rPr lang="zh-CN" altLang="en-US" b="1" dirty="0" smtClean="0"/>
              <a:t>。</a:t>
            </a:r>
            <a:endParaRPr lang="en-US" altLang="zh-CN" dirty="0"/>
          </a:p>
          <a:p>
            <a:endParaRPr lang="zh-CN" altLang="en-US" dirty="0"/>
          </a:p>
          <a:p>
            <a:endParaRPr lang="zh-CN" altLang="en-US" dirty="0"/>
          </a:p>
        </p:txBody>
      </p:sp>
    </p:spTree>
    <p:extLst>
      <p:ext uri="{BB962C8B-B14F-4D97-AF65-F5344CB8AC3E}">
        <p14:creationId xmlns:p14="http://schemas.microsoft.com/office/powerpoint/2010/main" val="28672810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525"/>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139"/>
            <a:ext cx="1531628" cy="205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43150"/>
            <a:ext cx="10409237" cy="3952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2551487" y="9525"/>
            <a:ext cx="5306261" cy="461665"/>
          </a:xfrm>
          <a:prstGeom prst="rect">
            <a:avLst/>
          </a:prstGeom>
        </p:spPr>
        <p:txBody>
          <a:bodyPr wrap="none">
            <a:spAutoFit/>
          </a:bodyPr>
          <a:lstStyle/>
          <a:p>
            <a:r>
              <a:rPr lang="zh-CN" altLang="en-US" sz="2400" b="1" dirty="0"/>
              <a:t>红框</a:t>
            </a:r>
            <a:r>
              <a:rPr lang="en-US" altLang="zh-CN" sz="2400" b="1" dirty="0"/>
              <a:t>2</a:t>
            </a:r>
            <a:r>
              <a:rPr lang="zh-CN" altLang="en-US" sz="2400" b="1" dirty="0" smtClean="0"/>
              <a:t>区</a:t>
            </a:r>
            <a:r>
              <a:rPr lang="zh-CN" altLang="en-US" sz="2400" b="1" dirty="0"/>
              <a:t>只看专属于某个物种的蛋白质</a:t>
            </a:r>
            <a:endParaRPr lang="zh-CN" altLang="en-US" sz="2400" dirty="0"/>
          </a:p>
        </p:txBody>
      </p:sp>
    </p:spTree>
    <p:extLst>
      <p:ext uri="{BB962C8B-B14F-4D97-AF65-F5344CB8AC3E}">
        <p14:creationId xmlns:p14="http://schemas.microsoft.com/office/powerpoint/2010/main" val="13402571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6"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0" y="1043747"/>
            <a:ext cx="12192000" cy="1754326"/>
          </a:xfrm>
          <a:prstGeom prst="rect">
            <a:avLst/>
          </a:prstGeom>
        </p:spPr>
        <p:txBody>
          <a:bodyPr wrap="square">
            <a:spAutoFit/>
          </a:bodyPr>
          <a:lstStyle/>
          <a:p>
            <a:r>
              <a:rPr lang="zh-CN" altLang="en-US" b="1" dirty="0"/>
              <a:t>红框</a:t>
            </a:r>
            <a:r>
              <a:rPr lang="en-US" altLang="zh-CN" b="1" dirty="0"/>
              <a:t>3</a:t>
            </a:r>
            <a:r>
              <a:rPr lang="zh-CN" altLang="en-US" b="1" dirty="0"/>
              <a:t>区第</a:t>
            </a:r>
            <a:r>
              <a:rPr lang="zh-CN" altLang="en-US" b="1" dirty="0" smtClean="0"/>
              <a:t>一行</a:t>
            </a:r>
            <a:endParaRPr lang="zh-CN" altLang="en-US" dirty="0"/>
          </a:p>
          <a:p>
            <a:r>
              <a:rPr lang="en-US" altLang="zh-CN" b="1" dirty="0"/>
              <a:t>t BLAST: </a:t>
            </a:r>
            <a:r>
              <a:rPr lang="zh-CN" altLang="en-US" b="1" dirty="0"/>
              <a:t>这个按钮可以让你用感兴趣的蛋白质序列做</a:t>
            </a:r>
            <a:r>
              <a:rPr lang="en-US" altLang="zh-CN" b="1" dirty="0"/>
              <a:t>BLAST</a:t>
            </a:r>
            <a:r>
              <a:rPr lang="zh-CN" altLang="en-US" b="1" dirty="0"/>
              <a:t>分析（就是查一下在</a:t>
            </a:r>
            <a:r>
              <a:rPr lang="en-US" altLang="zh-CN" b="1" dirty="0"/>
              <a:t>UniProt</a:t>
            </a:r>
            <a:r>
              <a:rPr lang="zh-CN" altLang="en-US" b="1" dirty="0"/>
              <a:t>数据库中，还有哪些蛋白质的氨基酸序列与你感兴趣的蛋白质相同或相似），别小瞧这个功能，知道哪些蛋白与目的蛋白序列相似，就有可能知道这个蛋白具有哪些生物系功能，如果恰好还有其他相似蛋白的结构信息，就能帮助你大致知道这个蛋白的空间结构。使用这个功能必须先选中，只能选中一个蛋白质</a:t>
            </a:r>
            <a:r>
              <a:rPr lang="zh-CN" altLang="en-US" b="1" dirty="0" smtClean="0"/>
              <a:t>。</a:t>
            </a:r>
            <a:endParaRPr lang="en-US" altLang="zh-CN" b="1" dirty="0" smtClean="0"/>
          </a:p>
          <a:p>
            <a:endParaRPr lang="zh-CN" alt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13038"/>
            <a:ext cx="10666413"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0" y="3965099"/>
            <a:ext cx="12217385" cy="923330"/>
          </a:xfrm>
          <a:prstGeom prst="rect">
            <a:avLst/>
          </a:prstGeom>
        </p:spPr>
        <p:txBody>
          <a:bodyPr wrap="square">
            <a:spAutoFit/>
          </a:bodyPr>
          <a:lstStyle/>
          <a:p>
            <a:r>
              <a:rPr lang="en-US" altLang="zh-CN" b="1" dirty="0"/>
              <a:t>i Align: t BLAST</a:t>
            </a:r>
            <a:r>
              <a:rPr lang="zh-CN" altLang="en-US" b="1" dirty="0"/>
              <a:t>是对单个蛋白序列与数据库数据进行比对，</a:t>
            </a:r>
            <a:r>
              <a:rPr lang="en-US" altLang="zh-CN" b="1" dirty="0"/>
              <a:t>i Align</a:t>
            </a:r>
            <a:r>
              <a:rPr lang="zh-CN" altLang="en-US" b="1" dirty="0"/>
              <a:t>可以让你对多个蛋白质的序列之间进行相似性比对，这种分析可以让你找到这些蛋白之间的结构保守区域，还可以根据蛋白质的相似性，分析这些蛋白之间的亲缘关系，进化的先后顺序等。</a:t>
            </a:r>
            <a:endParaRPr lang="en-US" altLang="zh-CN" b="1" dirty="0"/>
          </a:p>
        </p:txBody>
      </p:sp>
      <p:pic>
        <p:nvPicPr>
          <p:cNvPr id="1024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86" y="5024957"/>
            <a:ext cx="12217386" cy="146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椭圆 4"/>
          <p:cNvSpPr/>
          <p:nvPr/>
        </p:nvSpPr>
        <p:spPr bwMode="auto">
          <a:xfrm>
            <a:off x="628650" y="4857753"/>
            <a:ext cx="814388" cy="514350"/>
          </a:xfrm>
          <a:prstGeom prst="ellipse">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1" name="椭圆 10"/>
          <p:cNvSpPr/>
          <p:nvPr/>
        </p:nvSpPr>
        <p:spPr bwMode="auto">
          <a:xfrm>
            <a:off x="100013" y="2669490"/>
            <a:ext cx="814388" cy="514350"/>
          </a:xfrm>
          <a:prstGeom prst="ellipse">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1024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86" y="200025"/>
            <a:ext cx="12166614" cy="6223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849505" y="3244334"/>
            <a:ext cx="2492990" cy="369332"/>
          </a:xfrm>
          <a:prstGeom prst="rect">
            <a:avLst/>
          </a:prstGeom>
        </p:spPr>
        <p:txBody>
          <a:bodyPr wrap="none">
            <a:spAutoFit/>
          </a:bodyPr>
          <a:lstStyle/>
          <a:p>
            <a:r>
              <a:rPr lang="zh-CN" altLang="en-US" dirty="0"/>
              <a:t>基本局部比对搜索工具</a:t>
            </a:r>
          </a:p>
        </p:txBody>
      </p:sp>
    </p:spTree>
    <p:extLst>
      <p:ext uri="{BB962C8B-B14F-4D97-AF65-F5344CB8AC3E}">
        <p14:creationId xmlns:p14="http://schemas.microsoft.com/office/powerpoint/2010/main" val="232868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42"/>
                                        </p:tgtEl>
                                        <p:attrNameLst>
                                          <p:attrName>style.visibility</p:attrName>
                                        </p:attrNameLst>
                                      </p:cBhvr>
                                      <p:to>
                                        <p:strVal val="visible"/>
                                      </p:to>
                                    </p:set>
                                    <p:animEffect transition="in" filter="randombar(horizontal)">
                                      <p:cBhvr>
                                        <p:cTn id="12" dur="500"/>
                                        <p:tgtEl>
                                          <p:spTgt spid="1024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randombar(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randombar(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10243"/>
                                        </p:tgtEl>
                                        <p:attrNameLst>
                                          <p:attrName>style.visibility</p:attrName>
                                        </p:attrNameLst>
                                      </p:cBhvr>
                                      <p:to>
                                        <p:strVal val="visible"/>
                                      </p:to>
                                    </p:set>
                                    <p:animEffect transition="in" filter="randombar(horizontal)">
                                      <p:cBhvr>
                                        <p:cTn id="27" dur="500"/>
                                        <p:tgtEl>
                                          <p:spTgt spid="10243"/>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randombar(horizontal)">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0" y="1273939"/>
            <a:ext cx="12192000" cy="1754326"/>
          </a:xfrm>
          <a:prstGeom prst="rect">
            <a:avLst/>
          </a:prstGeom>
        </p:spPr>
        <p:txBody>
          <a:bodyPr wrap="square">
            <a:spAutoFit/>
          </a:bodyPr>
          <a:lstStyle/>
          <a:p>
            <a:r>
              <a:rPr lang="en-US" altLang="zh-CN" b="1" dirty="0" smtClean="0"/>
              <a:t>= </a:t>
            </a:r>
            <a:r>
              <a:rPr lang="en-US" altLang="zh-CN" b="1" dirty="0"/>
              <a:t>Download</a:t>
            </a:r>
            <a:r>
              <a:rPr lang="zh-CN" altLang="en-US" b="1" dirty="0"/>
              <a:t>：这个容易理解，您可以下载蛋白的序列数据，可以下载选中的蛋白，也可以下载全部蛋白（做蛋白质组学分析的人经常用，否则没有必要全部下载，不过有时候最好定期下载更新一下，还是很有必要</a:t>
            </a:r>
            <a:r>
              <a:rPr lang="zh-CN" altLang="en-US" b="1" dirty="0" smtClean="0"/>
              <a:t>的）</a:t>
            </a:r>
            <a:r>
              <a:rPr lang="zh-CN" altLang="en-US" b="1" dirty="0"/>
              <a:t>下载的格式也多种多样，比如</a:t>
            </a:r>
            <a:r>
              <a:rPr lang="en-US" altLang="zh-CN" b="1" dirty="0"/>
              <a:t>FASTA</a:t>
            </a:r>
            <a:r>
              <a:rPr lang="zh-CN" altLang="en-US" b="1" dirty="0"/>
              <a:t>，</a:t>
            </a:r>
            <a:r>
              <a:rPr lang="en-US" altLang="zh-CN" b="1" dirty="0"/>
              <a:t>Text</a:t>
            </a:r>
            <a:r>
              <a:rPr lang="zh-CN" altLang="en-US" b="1" dirty="0"/>
              <a:t>，</a:t>
            </a:r>
            <a:r>
              <a:rPr lang="en-US" altLang="zh-CN" b="1" dirty="0"/>
              <a:t>Excel</a:t>
            </a:r>
            <a:r>
              <a:rPr lang="zh-CN" altLang="en-US" b="1" dirty="0"/>
              <a:t>，</a:t>
            </a:r>
            <a:r>
              <a:rPr lang="en-US" altLang="zh-CN" b="1" dirty="0"/>
              <a:t>XML</a:t>
            </a:r>
            <a:r>
              <a:rPr lang="zh-CN" altLang="en-US" b="1" dirty="0"/>
              <a:t>，</a:t>
            </a:r>
            <a:r>
              <a:rPr lang="en-US" altLang="zh-CN" b="1" dirty="0"/>
              <a:t>List</a:t>
            </a:r>
            <a:r>
              <a:rPr lang="zh-CN" altLang="en-US" b="1" dirty="0"/>
              <a:t>等，如果数据量大，还可以选择压缩以后下载</a:t>
            </a:r>
            <a:r>
              <a:rPr lang="zh-CN" altLang="en-US" b="1" dirty="0" smtClean="0"/>
              <a:t>。</a:t>
            </a:r>
            <a:endParaRPr lang="en-US" altLang="zh-CN" b="1" dirty="0" smtClean="0"/>
          </a:p>
          <a:p>
            <a:r>
              <a:rPr lang="en-US" altLang="zh-CN" b="1" dirty="0"/>
              <a:t>b Add to basket: </a:t>
            </a:r>
            <a:r>
              <a:rPr lang="zh-CN" altLang="en-US" b="1" dirty="0"/>
              <a:t>这个按钮的功能是可以随时将你感兴趣的蛋白质条目加入购物篮以备后期使用，最多可以加</a:t>
            </a:r>
            <a:r>
              <a:rPr lang="en-US" altLang="zh-CN" b="1" dirty="0"/>
              <a:t>400</a:t>
            </a:r>
            <a:r>
              <a:rPr lang="zh-CN" altLang="en-US" b="1" dirty="0"/>
              <a:t>条数据，呵呵，这个不是超市的购物篮，是不收费的</a:t>
            </a:r>
            <a:r>
              <a:rPr lang="zh-CN" altLang="en-US" b="1" dirty="0" smtClean="0"/>
              <a:t>。</a:t>
            </a:r>
            <a:endParaRPr lang="en-US" altLang="zh-CN" b="1" dirty="0" smtClean="0"/>
          </a:p>
          <a:p>
            <a:endParaRPr lang="zh-CN" altLang="en-US" dirty="0"/>
          </a:p>
        </p:txBody>
      </p:sp>
      <p:pic>
        <p:nvPicPr>
          <p:cNvPr id="102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23850"/>
            <a:ext cx="12058650" cy="6538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264" y="1009422"/>
            <a:ext cx="11171471" cy="3505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0" y="4826675"/>
            <a:ext cx="12192000" cy="1200329"/>
          </a:xfrm>
          <a:prstGeom prst="rect">
            <a:avLst/>
          </a:prstGeom>
        </p:spPr>
        <p:txBody>
          <a:bodyPr wrap="square">
            <a:spAutoFit/>
          </a:bodyPr>
          <a:lstStyle/>
          <a:p>
            <a:r>
              <a:rPr lang="en-US" altLang="zh-CN" b="1" dirty="0"/>
              <a:t>e Columns: </a:t>
            </a:r>
            <a:r>
              <a:rPr lang="zh-CN" altLang="en-US" b="1" dirty="0"/>
              <a:t>这个可以让您定制蛋白数据列信息，就是自己定制显示哪些列信息，这个内容非常多，包括名称和分类学信息，序列信息（氨基酸长度，分子量，</a:t>
            </a:r>
            <a:r>
              <a:rPr lang="en-US" altLang="zh-CN" b="1" dirty="0"/>
              <a:t>SNP</a:t>
            </a:r>
            <a:r>
              <a:rPr lang="zh-CN" altLang="en-US" b="1" dirty="0"/>
              <a:t>等），功能信息（</a:t>
            </a:r>
            <a:r>
              <a:rPr lang="en-US" altLang="zh-CN" b="1" dirty="0"/>
              <a:t>EC number, </a:t>
            </a:r>
            <a:r>
              <a:rPr lang="zh-CN" altLang="en-US" b="1" dirty="0"/>
              <a:t>信号通路，活性位点，各种结合位点等），相互作用信息，表达信息，亚细胞定位信息， 翻译后修饰，结构，家族及结构域信息， 序列信息</a:t>
            </a:r>
            <a:r>
              <a:rPr lang="en-US" altLang="zh-CN" b="1" dirty="0"/>
              <a:t>.........</a:t>
            </a:r>
            <a:r>
              <a:rPr lang="zh-CN" altLang="en-US" b="1" dirty="0"/>
              <a:t>太多了，感兴趣的自己进去看吧！</a:t>
            </a:r>
            <a:endParaRPr lang="en-US" altLang="zh-CN" b="1" dirty="0"/>
          </a:p>
        </p:txBody>
      </p:sp>
      <p:sp>
        <p:nvSpPr>
          <p:cNvPr id="7" name="椭圆 6"/>
          <p:cNvSpPr/>
          <p:nvPr/>
        </p:nvSpPr>
        <p:spPr bwMode="auto">
          <a:xfrm>
            <a:off x="4271963" y="157845"/>
            <a:ext cx="814388" cy="514350"/>
          </a:xfrm>
          <a:prstGeom prst="ellipse">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8" name="椭圆 7"/>
          <p:cNvSpPr/>
          <p:nvPr/>
        </p:nvSpPr>
        <p:spPr bwMode="auto">
          <a:xfrm>
            <a:off x="1616844" y="182335"/>
            <a:ext cx="999356" cy="514879"/>
          </a:xfrm>
          <a:prstGeom prst="ellipse">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5" name="直接箭头连接符 4"/>
          <p:cNvCxnSpPr/>
          <p:nvPr/>
        </p:nvCxnSpPr>
        <p:spPr bwMode="auto">
          <a:xfrm flipV="1">
            <a:off x="737419" y="672724"/>
            <a:ext cx="870155" cy="60121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箭头连接符 8"/>
          <p:cNvCxnSpPr/>
          <p:nvPr/>
        </p:nvCxnSpPr>
        <p:spPr bwMode="auto">
          <a:xfrm flipV="1">
            <a:off x="737419" y="696532"/>
            <a:ext cx="3534544" cy="413014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矩形 9"/>
          <p:cNvSpPr/>
          <p:nvPr/>
        </p:nvSpPr>
        <p:spPr>
          <a:xfrm>
            <a:off x="0" y="6070758"/>
            <a:ext cx="12192000" cy="646331"/>
          </a:xfrm>
          <a:prstGeom prst="rect">
            <a:avLst/>
          </a:prstGeom>
        </p:spPr>
        <p:txBody>
          <a:bodyPr wrap="square">
            <a:spAutoFit/>
          </a:bodyPr>
          <a:lstStyle/>
          <a:p>
            <a:r>
              <a:rPr lang="en-US" altLang="zh-CN" b="1" dirty="0"/>
              <a:t>b Add to basket: </a:t>
            </a:r>
            <a:r>
              <a:rPr lang="zh-CN" altLang="en-US" b="1" dirty="0"/>
              <a:t>这个按钮的功能是可以随时将你感兴趣的蛋白质条目加入购物篮以备后期使用，最多可以加</a:t>
            </a:r>
            <a:r>
              <a:rPr lang="en-US" altLang="zh-CN" b="1" dirty="0"/>
              <a:t>400</a:t>
            </a:r>
            <a:r>
              <a:rPr lang="zh-CN" altLang="en-US" b="1" dirty="0"/>
              <a:t>条数据，呵呵，这个不是超市的购物篮，是不收费的</a:t>
            </a:r>
            <a:endParaRPr lang="zh-CN" altLang="en-US" dirty="0"/>
          </a:p>
        </p:txBody>
      </p:sp>
      <p:cxnSp>
        <p:nvCxnSpPr>
          <p:cNvPr id="14" name="直接箭头连接符 13"/>
          <p:cNvCxnSpPr/>
          <p:nvPr/>
        </p:nvCxnSpPr>
        <p:spPr bwMode="auto">
          <a:xfrm flipV="1">
            <a:off x="157163" y="672724"/>
            <a:ext cx="2459037" cy="539803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椭圆 17"/>
          <p:cNvSpPr/>
          <p:nvPr/>
        </p:nvSpPr>
        <p:spPr bwMode="auto">
          <a:xfrm>
            <a:off x="2814638" y="157845"/>
            <a:ext cx="1160471" cy="548891"/>
          </a:xfrm>
          <a:prstGeom prst="ellipse">
            <a:avLst/>
          </a:prstGeom>
          <a:noFill/>
          <a:ln w="5715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142571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1266"/>
                                        </p:tgtEl>
                                        <p:attrNameLst>
                                          <p:attrName>style.visibility</p:attrName>
                                        </p:attrNameLst>
                                      </p:cBhvr>
                                      <p:to>
                                        <p:strVal val="visible"/>
                                      </p:to>
                                    </p:set>
                                    <p:animEffect transition="in" filter="randombar(horizontal)">
                                      <p:cBhvr>
                                        <p:cTn id="22" dur="500"/>
                                        <p:tgtEl>
                                          <p:spTgt spid="11266"/>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randombar(horizontal)">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randombar(horizontal)">
                                      <p:cBhvr>
                                        <p:cTn id="3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10" grpId="0"/>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719" y="0"/>
            <a:ext cx="8312944" cy="3822800"/>
          </a:xfrm>
          <a:prstGeom prst="rect">
            <a:avLst/>
          </a:prstGeom>
        </p:spPr>
      </p:pic>
      <p:sp>
        <p:nvSpPr>
          <p:cNvPr id="2" name="矩形 1"/>
          <p:cNvSpPr/>
          <p:nvPr/>
        </p:nvSpPr>
        <p:spPr>
          <a:xfrm>
            <a:off x="0" y="3822800"/>
            <a:ext cx="12192000" cy="2862322"/>
          </a:xfrm>
          <a:prstGeom prst="rect">
            <a:avLst/>
          </a:prstGeom>
        </p:spPr>
        <p:txBody>
          <a:bodyPr wrap="square">
            <a:spAutoFit/>
          </a:bodyPr>
          <a:lstStyle/>
          <a:p>
            <a:r>
              <a:rPr lang="en-US" altLang="zh-CN" b="1" dirty="0" smtClean="0"/>
              <a:t>UniProt</a:t>
            </a:r>
            <a:r>
              <a:rPr lang="zh-CN" altLang="en-US" b="1" dirty="0"/>
              <a:t>参考群集（</a:t>
            </a:r>
            <a:r>
              <a:rPr lang="en-US" altLang="zh-CN" b="1" dirty="0"/>
              <a:t>UniRef</a:t>
            </a:r>
            <a:r>
              <a:rPr lang="zh-CN" altLang="en-US" b="1" dirty="0"/>
              <a:t>）提供来自</a:t>
            </a:r>
            <a:r>
              <a:rPr lang="en-US" altLang="zh-CN" b="1" dirty="0">
                <a:hlinkClick r:id="rId4"/>
              </a:rPr>
              <a:t>UniProt</a:t>
            </a:r>
            <a:r>
              <a:rPr lang="zh-CN" altLang="en-US" b="1" dirty="0">
                <a:hlinkClick r:id="rId4"/>
              </a:rPr>
              <a:t>知识库</a:t>
            </a:r>
            <a:r>
              <a:rPr lang="zh-CN" altLang="en-US" b="1" dirty="0"/>
              <a:t>（包括</a:t>
            </a:r>
            <a:r>
              <a:rPr lang="zh-CN" altLang="en-US" b="1" dirty="0">
                <a:hlinkClick r:id="rId5"/>
              </a:rPr>
              <a:t>同种型</a:t>
            </a:r>
            <a:r>
              <a:rPr lang="zh-CN" altLang="en-US" b="1" dirty="0"/>
              <a:t>）和选定的</a:t>
            </a:r>
            <a:r>
              <a:rPr lang="en-US" altLang="zh-CN" b="1" dirty="0">
                <a:hlinkClick r:id="rId6"/>
              </a:rPr>
              <a:t>UniParc</a:t>
            </a:r>
            <a:r>
              <a:rPr lang="zh-CN" altLang="en-US" b="1" dirty="0"/>
              <a:t>记录的序列集合集合，以便以多种分辨率获得对序列空间的全面覆盖，同时从视图中隐藏冗余序列（但不包括其描述）。</a:t>
            </a:r>
            <a:r>
              <a:rPr lang="zh-CN" altLang="en-US" b="1" dirty="0">
                <a:solidFill>
                  <a:srgbClr val="FF0000"/>
                </a:solidFill>
              </a:rPr>
              <a:t>与</a:t>
            </a:r>
            <a:r>
              <a:rPr lang="en-US" altLang="zh-CN" b="1" dirty="0">
                <a:solidFill>
                  <a:srgbClr val="FF0000"/>
                </a:solidFill>
              </a:rPr>
              <a:t>UniParc</a:t>
            </a:r>
            <a:r>
              <a:rPr lang="zh-CN" altLang="en-US" b="1" dirty="0">
                <a:solidFill>
                  <a:srgbClr val="FF0000"/>
                </a:solidFill>
              </a:rPr>
              <a:t>不同，序列片段被合并到</a:t>
            </a:r>
            <a:r>
              <a:rPr lang="en-US" altLang="zh-CN" b="1" dirty="0">
                <a:solidFill>
                  <a:srgbClr val="FF0000"/>
                </a:solidFill>
              </a:rPr>
              <a:t>UniRef</a:t>
            </a:r>
            <a:r>
              <a:rPr lang="zh-CN" altLang="en-US" b="1" dirty="0">
                <a:solidFill>
                  <a:srgbClr val="FF0000"/>
                </a:solidFill>
              </a:rPr>
              <a:t>中：</a:t>
            </a:r>
            <a:r>
              <a:rPr lang="en-US" altLang="zh-CN" b="1" dirty="0">
                <a:solidFill>
                  <a:srgbClr val="FF0000"/>
                </a:solidFill>
              </a:rPr>
              <a:t>UniRef100</a:t>
            </a:r>
            <a:r>
              <a:rPr lang="zh-CN" altLang="en-US" b="1" dirty="0">
                <a:solidFill>
                  <a:srgbClr val="FF0000"/>
                </a:solidFill>
              </a:rPr>
              <a:t>数据库将具有来自任何生物体的</a:t>
            </a:r>
            <a:r>
              <a:rPr lang="en-US" altLang="zh-CN" b="1" dirty="0">
                <a:solidFill>
                  <a:srgbClr val="FF0000"/>
                </a:solidFill>
              </a:rPr>
              <a:t>11</a:t>
            </a:r>
            <a:r>
              <a:rPr lang="zh-CN" altLang="en-US" b="1" dirty="0">
                <a:solidFill>
                  <a:srgbClr val="FF0000"/>
                </a:solidFill>
              </a:rPr>
              <a:t>个或更多残基的相同序列和亚片段组合成单个</a:t>
            </a:r>
            <a:r>
              <a:rPr lang="en-US" altLang="zh-CN" b="1" dirty="0">
                <a:solidFill>
                  <a:srgbClr val="FF0000"/>
                </a:solidFill>
              </a:rPr>
              <a:t>UniRef</a:t>
            </a:r>
            <a:r>
              <a:rPr lang="zh-CN" altLang="en-US" b="1" dirty="0">
                <a:solidFill>
                  <a:srgbClr val="FF0000"/>
                </a:solidFill>
              </a:rPr>
              <a:t>条目，显示代表性蛋白质的序列，所有合并的登录号条目和链接到相应的</a:t>
            </a:r>
            <a:r>
              <a:rPr lang="en-US" altLang="zh-CN" b="1" dirty="0">
                <a:solidFill>
                  <a:srgbClr val="FF0000"/>
                </a:solidFill>
              </a:rPr>
              <a:t>UniProtKB</a:t>
            </a:r>
            <a:r>
              <a:rPr lang="zh-CN" altLang="en-US" b="1" dirty="0">
                <a:solidFill>
                  <a:srgbClr val="FF0000"/>
                </a:solidFill>
              </a:rPr>
              <a:t>和</a:t>
            </a:r>
            <a:r>
              <a:rPr lang="en-US" altLang="zh-CN" b="1" dirty="0">
                <a:solidFill>
                  <a:srgbClr val="FF0000"/>
                </a:solidFill>
              </a:rPr>
              <a:t>UniParc</a:t>
            </a:r>
            <a:r>
              <a:rPr lang="zh-CN" altLang="en-US" b="1" dirty="0">
                <a:solidFill>
                  <a:srgbClr val="FF0000"/>
                </a:solidFill>
              </a:rPr>
              <a:t>记录</a:t>
            </a:r>
            <a:r>
              <a:rPr lang="zh-CN" altLang="en-US" b="1" dirty="0"/>
              <a:t>。</a:t>
            </a:r>
            <a:r>
              <a:rPr lang="en-US" altLang="zh-CN" b="1" dirty="0"/>
              <a:t>UniRef90</a:t>
            </a:r>
            <a:r>
              <a:rPr lang="zh-CN" altLang="en-US" b="1" dirty="0"/>
              <a:t>是通过用</a:t>
            </a:r>
            <a:r>
              <a:rPr lang="en-US" altLang="zh-CN" b="1" dirty="0"/>
              <a:t>UniRef100</a:t>
            </a:r>
            <a:r>
              <a:rPr lang="zh-CN" altLang="en-US" b="1" dirty="0"/>
              <a:t>序列对</a:t>
            </a:r>
            <a:r>
              <a:rPr lang="en-US" altLang="zh-CN" b="1" dirty="0"/>
              <a:t>11</a:t>
            </a:r>
            <a:r>
              <a:rPr lang="zh-CN" altLang="en-US" b="1" dirty="0"/>
              <a:t>个或更多残基进行聚类而构建的</a:t>
            </a:r>
            <a:r>
              <a:rPr lang="en-US" altLang="zh-CN" b="1" dirty="0">
                <a:hlinkClick r:id="rId7"/>
              </a:rPr>
              <a:t>CD-HIT</a:t>
            </a:r>
            <a:r>
              <a:rPr lang="zh-CN" altLang="en-US" b="1" dirty="0">
                <a:hlinkClick r:id="rId7"/>
              </a:rPr>
              <a:t>算法</a:t>
            </a:r>
            <a:r>
              <a:rPr lang="zh-CN" altLang="en-US" b="1" dirty="0"/>
              <a:t>（</a:t>
            </a:r>
            <a:r>
              <a:rPr lang="en-US" altLang="zh-CN" b="1" dirty="0"/>
              <a:t>Li W.</a:t>
            </a:r>
            <a:r>
              <a:rPr lang="zh-CN" altLang="en-US" b="1" dirty="0"/>
              <a:t>和</a:t>
            </a:r>
            <a:r>
              <a:rPr lang="en-US" altLang="zh-CN" b="1" dirty="0"/>
              <a:t>Godzik A.</a:t>
            </a:r>
            <a:r>
              <a:rPr lang="zh-CN" altLang="en-US" b="1" dirty="0"/>
              <a:t>，</a:t>
            </a:r>
            <a:r>
              <a:rPr lang="en-US" altLang="zh-CN" b="1" dirty="0">
                <a:hlinkClick r:id="rId8"/>
              </a:rPr>
              <a:t>Bioinformatics</a:t>
            </a:r>
            <a:r>
              <a:rPr lang="zh-CN" altLang="en-US" b="1" dirty="0">
                <a:hlinkClick r:id="rId8"/>
              </a:rPr>
              <a:t>，</a:t>
            </a:r>
            <a:r>
              <a:rPr lang="en-US" altLang="zh-CN" b="1" dirty="0">
                <a:hlinkClick r:id="rId8"/>
              </a:rPr>
              <a:t>22</a:t>
            </a:r>
            <a:r>
              <a:rPr lang="zh-CN" altLang="en-US" b="1" dirty="0">
                <a:hlinkClick r:id="rId8"/>
              </a:rPr>
              <a:t>：</a:t>
            </a:r>
            <a:r>
              <a:rPr lang="en-US" altLang="zh-CN" b="1" dirty="0">
                <a:hlinkClick r:id="rId8"/>
              </a:rPr>
              <a:t>1658-1659,2006</a:t>
            </a:r>
            <a:r>
              <a:rPr lang="zh-CN" altLang="en-US" b="1" dirty="0"/>
              <a:t>），使得每个簇由与最长序列（</a:t>
            </a:r>
            <a:r>
              <a:rPr lang="en-US" altLang="zh-CN" b="1" dirty="0"/>
              <a:t>aka</a:t>
            </a:r>
            <a:r>
              <a:rPr lang="zh-CN" altLang="en-US" b="1" dirty="0"/>
              <a:t>）具有至少</a:t>
            </a:r>
            <a:r>
              <a:rPr lang="en-US" altLang="zh-CN" b="1" dirty="0"/>
              <a:t>90</a:t>
            </a:r>
            <a:r>
              <a:rPr lang="zh-CN" altLang="en-US" b="1" dirty="0"/>
              <a:t>％序列同一性和</a:t>
            </a:r>
            <a:r>
              <a:rPr lang="en-US" altLang="zh-CN" b="1" dirty="0"/>
              <a:t>80</a:t>
            </a:r>
            <a:r>
              <a:rPr lang="zh-CN" altLang="en-US" b="1" dirty="0"/>
              <a:t>％种子序列）。同样，</a:t>
            </a:r>
            <a:r>
              <a:rPr lang="en-US" altLang="zh-CN" b="1" dirty="0"/>
              <a:t>UniRef50</a:t>
            </a:r>
            <a:r>
              <a:rPr lang="zh-CN" altLang="en-US" b="1" dirty="0"/>
              <a:t>是通过对</a:t>
            </a:r>
            <a:r>
              <a:rPr lang="en-US" altLang="zh-CN" b="1" dirty="0"/>
              <a:t>UniRef90</a:t>
            </a:r>
            <a:r>
              <a:rPr lang="zh-CN" altLang="en-US" b="1" dirty="0"/>
              <a:t>种子序列进行聚类构建的，这些序列与聚类中最长的序列具有至少</a:t>
            </a:r>
            <a:r>
              <a:rPr lang="en-US" altLang="zh-CN" b="1" dirty="0"/>
              <a:t>50</a:t>
            </a:r>
            <a:r>
              <a:rPr lang="zh-CN" altLang="en-US" b="1" dirty="0"/>
              <a:t>％的序列同一性，并且具有至少</a:t>
            </a:r>
            <a:r>
              <a:rPr lang="en-US" altLang="zh-CN" b="1" dirty="0"/>
              <a:t>80</a:t>
            </a:r>
            <a:r>
              <a:rPr lang="zh-CN" altLang="en-US" b="1" dirty="0"/>
              <a:t>％的重叠性。在</a:t>
            </a:r>
            <a:r>
              <a:rPr lang="en-US" altLang="zh-CN" b="1" dirty="0"/>
              <a:t>2013</a:t>
            </a:r>
            <a:r>
              <a:rPr lang="zh-CN" altLang="en-US" b="1" dirty="0"/>
              <a:t>年之前，没有重叠阈值，所以簇的长度更加不均匀。</a:t>
            </a:r>
            <a:r>
              <a:rPr lang="en-US" altLang="zh-CN" b="1" dirty="0">
                <a:solidFill>
                  <a:srgbClr val="FF0000"/>
                </a:solidFill>
              </a:rPr>
              <a:t>UniRef90</a:t>
            </a:r>
            <a:r>
              <a:rPr lang="zh-CN" altLang="en-US" b="1" dirty="0">
                <a:solidFill>
                  <a:srgbClr val="FF0000"/>
                </a:solidFill>
              </a:rPr>
              <a:t>和</a:t>
            </a:r>
            <a:r>
              <a:rPr lang="en-US" altLang="zh-CN" b="1" dirty="0">
                <a:solidFill>
                  <a:srgbClr val="FF0000"/>
                </a:solidFill>
              </a:rPr>
              <a:t>UniRef50</a:t>
            </a:r>
            <a:r>
              <a:rPr lang="zh-CN" altLang="en-US" b="1" dirty="0">
                <a:solidFill>
                  <a:srgbClr val="FF0000"/>
                </a:solidFill>
              </a:rPr>
              <a:t>产生的数据库大小分别减少约</a:t>
            </a:r>
            <a:r>
              <a:rPr lang="en-US" altLang="zh-CN" b="1" dirty="0">
                <a:solidFill>
                  <a:srgbClr val="FF0000"/>
                </a:solidFill>
              </a:rPr>
              <a:t>58</a:t>
            </a:r>
            <a:r>
              <a:rPr lang="zh-CN" altLang="en-US" b="1" dirty="0">
                <a:solidFill>
                  <a:srgbClr val="FF0000"/>
                </a:solidFill>
              </a:rPr>
              <a:t>％和</a:t>
            </a:r>
            <a:r>
              <a:rPr lang="en-US" altLang="zh-CN" b="1" dirty="0">
                <a:solidFill>
                  <a:srgbClr val="FF0000"/>
                </a:solidFill>
              </a:rPr>
              <a:t>79</a:t>
            </a:r>
            <a:r>
              <a:rPr lang="zh-CN" altLang="en-US" b="1" dirty="0">
                <a:solidFill>
                  <a:srgbClr val="FF0000"/>
                </a:solidFill>
              </a:rPr>
              <a:t>％，提供显着更快的序列相似性搜索。</a:t>
            </a:r>
            <a:r>
              <a:rPr lang="zh-CN" altLang="en-US" b="1" dirty="0"/>
              <a:t>种子序列是群集中最长的成员。然而，最长的序列并不总是最丰富的。其他集群成员往往有更多的生物相关信息（名称，功能，交叉引用）</a:t>
            </a:r>
          </a:p>
        </p:txBody>
      </p:sp>
      <p:cxnSp>
        <p:nvCxnSpPr>
          <p:cNvPr id="5" name="直接箭头连接符 4"/>
          <p:cNvCxnSpPr/>
          <p:nvPr/>
        </p:nvCxnSpPr>
        <p:spPr bwMode="auto">
          <a:xfrm flipV="1">
            <a:off x="828675" y="1911400"/>
            <a:ext cx="2343150" cy="1911400"/>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3286873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719" y="0"/>
            <a:ext cx="8823642" cy="4057650"/>
          </a:xfrm>
          <a:prstGeom prst="rect">
            <a:avLst/>
          </a:prstGeom>
        </p:spPr>
      </p:pic>
      <p:sp>
        <p:nvSpPr>
          <p:cNvPr id="2" name="矩形 1"/>
          <p:cNvSpPr/>
          <p:nvPr/>
        </p:nvSpPr>
        <p:spPr>
          <a:xfrm>
            <a:off x="0" y="4253121"/>
            <a:ext cx="12192000" cy="2308324"/>
          </a:xfrm>
          <a:prstGeom prst="rect">
            <a:avLst/>
          </a:prstGeom>
        </p:spPr>
        <p:txBody>
          <a:bodyPr wrap="square">
            <a:spAutoFit/>
          </a:bodyPr>
          <a:lstStyle/>
          <a:p>
            <a:r>
              <a:rPr lang="en-US" altLang="zh-CN" dirty="0"/>
              <a:t>UniParc</a:t>
            </a:r>
            <a:r>
              <a:rPr lang="zh-CN" altLang="en-US" dirty="0"/>
              <a:t>是一个</a:t>
            </a:r>
            <a:r>
              <a:rPr lang="zh-CN" altLang="en-US" dirty="0">
                <a:solidFill>
                  <a:srgbClr val="FF0000"/>
                </a:solidFill>
              </a:rPr>
              <a:t>主要的序列库</a:t>
            </a:r>
            <a:r>
              <a:rPr lang="zh-CN" altLang="en-US" dirty="0"/>
              <a:t>，是一个全面的存储库，它反映了所有蛋白质序列的</a:t>
            </a:r>
            <a:r>
              <a:rPr lang="zh-CN" altLang="en-US" dirty="0" smtClean="0"/>
              <a:t>历史。</a:t>
            </a:r>
            <a:r>
              <a:rPr lang="zh-CN" altLang="en-US" dirty="0"/>
              <a:t>联合研究中心为所有来自不同来源的新的和经过修改的蛋白质序列提供了所有的信息，以确保完整的覆盖在一个单一的站点。它包括不仅</a:t>
            </a:r>
            <a:r>
              <a:rPr lang="en-US" altLang="zh-CN" dirty="0"/>
              <a:t>UniProtKB</a:t>
            </a:r>
            <a:r>
              <a:rPr lang="zh-CN" altLang="en-US" dirty="0"/>
              <a:t>还翻译从</a:t>
            </a:r>
            <a:r>
              <a:rPr lang="en-US" altLang="zh-CN" dirty="0">
                <a:solidFill>
                  <a:srgbClr val="FF0000"/>
                </a:solidFill>
              </a:rPr>
              <a:t>EMBL-Bank / DDBJ</a:t>
            </a:r>
            <a:r>
              <a:rPr lang="zh-CN" altLang="en-US" dirty="0">
                <a:solidFill>
                  <a:srgbClr val="FF0000"/>
                </a:solidFill>
              </a:rPr>
              <a:t>基因库核苷酸序列数据库</a:t>
            </a:r>
            <a:r>
              <a:rPr lang="en-US" altLang="zh-CN" dirty="0"/>
              <a:t>,</a:t>
            </a:r>
            <a:r>
              <a:rPr lang="zh-CN" altLang="en-US" dirty="0"/>
              <a:t>运用数据库的真核基因组</a:t>
            </a:r>
            <a:r>
              <a:rPr lang="en-US" altLang="zh-CN" dirty="0">
                <a:solidFill>
                  <a:srgbClr val="FF0000"/>
                </a:solidFill>
              </a:rPr>
              <a:t>,H-Invitational</a:t>
            </a:r>
            <a:r>
              <a:rPr lang="zh-CN" altLang="en-US" dirty="0">
                <a:solidFill>
                  <a:srgbClr val="FF0000"/>
                </a:solidFill>
              </a:rPr>
              <a:t>数据库</a:t>
            </a:r>
            <a:r>
              <a:rPr lang="en-US" altLang="zh-CN" dirty="0"/>
              <a:t>(H-</a:t>
            </a:r>
            <a:r>
              <a:rPr lang="en-US" altLang="zh-CN" dirty="0" err="1"/>
              <a:t>Inv</a:t>
            </a:r>
            <a:r>
              <a:rPr lang="en-US" altLang="zh-CN" dirty="0"/>
              <a:t>),</a:t>
            </a:r>
            <a:r>
              <a:rPr lang="zh-CN" altLang="en-US" dirty="0">
                <a:solidFill>
                  <a:srgbClr val="FF0000"/>
                </a:solidFill>
              </a:rPr>
              <a:t>国际蛋白质指数</a:t>
            </a:r>
            <a:r>
              <a:rPr lang="en-US" altLang="zh-CN" dirty="0">
                <a:solidFill>
                  <a:srgbClr val="FF0000"/>
                </a:solidFill>
              </a:rPr>
              <a:t>(IPI),</a:t>
            </a:r>
            <a:r>
              <a:rPr lang="zh-CN" altLang="en-US" dirty="0">
                <a:solidFill>
                  <a:srgbClr val="FF0000"/>
                </a:solidFill>
              </a:rPr>
              <a:t>蛋白质数据库</a:t>
            </a:r>
            <a:r>
              <a:rPr lang="en-US" altLang="zh-CN" dirty="0">
                <a:solidFill>
                  <a:srgbClr val="FF0000"/>
                </a:solidFill>
              </a:rPr>
              <a:t>(PDB),</a:t>
            </a:r>
            <a:r>
              <a:rPr lang="zh-CN" altLang="en-US" dirty="0">
                <a:solidFill>
                  <a:srgbClr val="FF0000"/>
                </a:solidFill>
              </a:rPr>
              <a:t>蛋白质研究基金会</a:t>
            </a:r>
            <a:r>
              <a:rPr lang="en-US" altLang="zh-CN" dirty="0">
                <a:solidFill>
                  <a:srgbClr val="FF0000"/>
                </a:solidFill>
              </a:rPr>
              <a:t>(</a:t>
            </a:r>
            <a:r>
              <a:rPr lang="zh-CN" altLang="en-US" dirty="0">
                <a:solidFill>
                  <a:srgbClr val="FF0000"/>
                </a:solidFill>
              </a:rPr>
              <a:t>脉冲</a:t>
            </a:r>
            <a:r>
              <a:rPr lang="en-US" altLang="zh-CN" dirty="0">
                <a:solidFill>
                  <a:srgbClr val="FF0000"/>
                </a:solidFill>
              </a:rPr>
              <a:t>),NCBI</a:t>
            </a:r>
            <a:r>
              <a:rPr lang="zh-CN" altLang="en-US" dirty="0">
                <a:solidFill>
                  <a:srgbClr val="FF0000"/>
                </a:solidFill>
              </a:rPr>
              <a:t>年代的参考序列集合</a:t>
            </a:r>
            <a:r>
              <a:rPr lang="en-US" altLang="zh-CN" dirty="0">
                <a:solidFill>
                  <a:srgbClr val="FF0000"/>
                </a:solidFill>
              </a:rPr>
              <a:t>(</a:t>
            </a:r>
            <a:r>
              <a:rPr lang="en-US" altLang="zh-CN" dirty="0" err="1">
                <a:solidFill>
                  <a:srgbClr val="FF0000"/>
                </a:solidFill>
              </a:rPr>
              <a:t>RefSeq</a:t>
            </a:r>
            <a:r>
              <a:rPr lang="en-US" altLang="zh-CN" dirty="0">
                <a:solidFill>
                  <a:srgbClr val="FF0000"/>
                </a:solidFill>
              </a:rPr>
              <a:t>),</a:t>
            </a:r>
            <a:r>
              <a:rPr lang="zh-CN" altLang="en-US" dirty="0">
                <a:solidFill>
                  <a:srgbClr val="FF0000"/>
                </a:solidFill>
              </a:rPr>
              <a:t>数据库</a:t>
            </a:r>
            <a:r>
              <a:rPr lang="zh-CN" altLang="en-US" dirty="0" smtClean="0">
                <a:solidFill>
                  <a:srgbClr val="FF0000"/>
                </a:solidFill>
              </a:rPr>
              <a:t>模式</a:t>
            </a:r>
            <a:r>
              <a:rPr lang="en-US" altLang="zh-CN" dirty="0" smtClean="0">
                <a:solidFill>
                  <a:srgbClr val="FF0000"/>
                </a:solidFill>
              </a:rPr>
              <a:t>,</a:t>
            </a:r>
            <a:r>
              <a:rPr lang="en-US" altLang="zh-CN" dirty="0">
                <a:solidFill>
                  <a:srgbClr val="FF0000"/>
                </a:solidFill>
              </a:rPr>
              <a:t>SGD,TAIR</a:t>
            </a:r>
            <a:r>
              <a:rPr lang="zh-CN" altLang="en-US" dirty="0">
                <a:solidFill>
                  <a:srgbClr val="FF0000"/>
                </a:solidFill>
              </a:rPr>
              <a:t>拟南芥和</a:t>
            </a:r>
            <a:r>
              <a:rPr lang="en-US" altLang="zh-CN" dirty="0" err="1">
                <a:solidFill>
                  <a:srgbClr val="FF0000"/>
                </a:solidFill>
              </a:rPr>
              <a:t>WormBase</a:t>
            </a:r>
            <a:r>
              <a:rPr lang="en-US" altLang="zh-CN" dirty="0">
                <a:solidFill>
                  <a:srgbClr val="FF0000"/>
                </a:solidFill>
              </a:rPr>
              <a:t> TROME</a:t>
            </a:r>
            <a:r>
              <a:rPr lang="zh-CN" altLang="en-US" dirty="0">
                <a:solidFill>
                  <a:srgbClr val="FF0000"/>
                </a:solidFill>
              </a:rPr>
              <a:t>和蛋白质</a:t>
            </a:r>
            <a:r>
              <a:rPr lang="zh-CN" altLang="en-US" dirty="0" smtClean="0">
                <a:solidFill>
                  <a:srgbClr val="FF0000"/>
                </a:solidFill>
              </a:rPr>
              <a:t>序列</a:t>
            </a:r>
            <a:r>
              <a:rPr lang="zh-CN" altLang="en-US" dirty="0" smtClean="0"/>
              <a:t>。</a:t>
            </a:r>
            <a:r>
              <a:rPr lang="zh-CN" altLang="en-US" dirty="0"/>
              <a:t>为了避免冗余，序列被作为字符串处理，所有序列在整个长度上都是完全相同的，不管源组织是什么。新的和更新的序列每天都被加载，交叉引用源数据库的加入号，并提供一个序列版本，在对底层序列的更改上增加。每个</a:t>
            </a:r>
            <a:r>
              <a:rPr lang="en-US" altLang="zh-CN" dirty="0"/>
              <a:t>UniParc</a:t>
            </a:r>
            <a:r>
              <a:rPr lang="zh-CN" altLang="en-US" dirty="0"/>
              <a:t>条目中存储的基本信息是标识符、序列、循环冗余检查号、源数据库</a:t>
            </a:r>
            <a:r>
              <a:rPr lang="en-US" altLang="zh-CN" dirty="0"/>
              <a:t>(s)</a:t>
            </a:r>
            <a:r>
              <a:rPr lang="zh-CN" altLang="en-US" dirty="0"/>
              <a:t>和添加和版本号，以及时间戳</a:t>
            </a:r>
            <a:r>
              <a:rPr lang="zh-CN" altLang="en-US" dirty="0" smtClean="0"/>
              <a:t>。</a:t>
            </a:r>
            <a:endParaRPr lang="zh-CN" altLang="en-US" dirty="0"/>
          </a:p>
        </p:txBody>
      </p:sp>
      <p:cxnSp>
        <p:nvCxnSpPr>
          <p:cNvPr id="5" name="直接箭头连接符 4"/>
          <p:cNvCxnSpPr/>
          <p:nvPr/>
        </p:nvCxnSpPr>
        <p:spPr bwMode="auto">
          <a:xfrm flipV="1">
            <a:off x="800100" y="2028825"/>
            <a:ext cx="4000500" cy="2028825"/>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449219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0322" y="0"/>
            <a:ext cx="9551355" cy="2871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椭圆 1"/>
          <p:cNvSpPr/>
          <p:nvPr/>
        </p:nvSpPr>
        <p:spPr bwMode="auto">
          <a:xfrm>
            <a:off x="1485898" y="1628775"/>
            <a:ext cx="942975" cy="500062"/>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4" name="直接箭头连接符 3"/>
          <p:cNvCxnSpPr/>
          <p:nvPr/>
        </p:nvCxnSpPr>
        <p:spPr bwMode="auto">
          <a:xfrm>
            <a:off x="1957385" y="2257425"/>
            <a:ext cx="142878" cy="942975"/>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7363" y="3429000"/>
            <a:ext cx="7348538" cy="30892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椭圆 9"/>
          <p:cNvSpPr/>
          <p:nvPr/>
        </p:nvSpPr>
        <p:spPr bwMode="auto">
          <a:xfrm>
            <a:off x="3281361" y="0"/>
            <a:ext cx="942975" cy="500062"/>
          </a:xfrm>
          <a:prstGeom prst="ellipse">
            <a:avLst/>
          </a:prstGeom>
          <a:noFill/>
          <a:ln w="381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 typeface="Arial" pitchFamily="34" charset="0"/>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2644921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027"/>
                                        </p:tgtEl>
                                        <p:attrNameLst>
                                          <p:attrName>style.visibility</p:attrName>
                                        </p:attrNameLst>
                                      </p:cBhvr>
                                      <p:to>
                                        <p:strVal val="visible"/>
                                      </p:to>
                                    </p:set>
                                    <p:animEffect transition="in" filter="randombar(horizontal)">
                                      <p:cBhvr>
                                        <p:cTn id="22"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719" y="0"/>
            <a:ext cx="8823642" cy="4057650"/>
          </a:xfrm>
          <a:prstGeom prst="rect">
            <a:avLst/>
          </a:prstGeom>
        </p:spPr>
      </p:pic>
      <p:sp>
        <p:nvSpPr>
          <p:cNvPr id="2" name="矩形 1"/>
          <p:cNvSpPr/>
          <p:nvPr/>
        </p:nvSpPr>
        <p:spPr>
          <a:xfrm>
            <a:off x="0" y="4546551"/>
            <a:ext cx="12192000" cy="1200329"/>
          </a:xfrm>
          <a:prstGeom prst="rect">
            <a:avLst/>
          </a:prstGeom>
        </p:spPr>
        <p:txBody>
          <a:bodyPr wrap="square">
            <a:spAutoFit/>
          </a:bodyPr>
          <a:lstStyle/>
          <a:p>
            <a:r>
              <a:rPr lang="en-US" altLang="zh-CN" dirty="0"/>
              <a:t>UniProt</a:t>
            </a:r>
            <a:r>
              <a:rPr lang="zh-CN" altLang="en-US" dirty="0"/>
              <a:t>提供了几组被认为由其基因组已</a:t>
            </a:r>
            <a:r>
              <a:rPr lang="zh-CN" altLang="en-US" dirty="0">
                <a:solidFill>
                  <a:srgbClr val="FF0000"/>
                </a:solidFill>
              </a:rPr>
              <a:t>被完全测序</a:t>
            </a:r>
            <a:r>
              <a:rPr lang="zh-CN" altLang="en-US" dirty="0"/>
              <a:t>的有机体表达的蛋白质，被称为“</a:t>
            </a:r>
            <a:r>
              <a:rPr lang="zh-CN" altLang="en-US" dirty="0">
                <a:solidFill>
                  <a:srgbClr val="FF0000"/>
                </a:solidFill>
              </a:rPr>
              <a:t>蛋白质组</a:t>
            </a:r>
            <a:r>
              <a:rPr lang="zh-CN" altLang="en-US" dirty="0"/>
              <a:t>”。</a:t>
            </a:r>
          </a:p>
          <a:p>
            <a:r>
              <a:rPr lang="zh-CN" altLang="en-US" dirty="0"/>
              <a:t>在过去，这些集合是基于生物分类学，结合关键词完整蛋白质组，但随着越来越多的同一生物体的基因组正在测序，我们引入了独特的蛋白质组标识符来区分个体蛋白质组</a:t>
            </a:r>
            <a:r>
              <a:rPr lang="zh-CN" altLang="en-US" dirty="0" smtClean="0"/>
              <a:t>。这些</a:t>
            </a:r>
            <a:r>
              <a:rPr lang="zh-CN" altLang="en-US" dirty="0"/>
              <a:t>蛋白质组可以从</a:t>
            </a:r>
            <a:r>
              <a:rPr lang="en-US" altLang="zh-CN" dirty="0"/>
              <a:t>UniProt</a:t>
            </a:r>
            <a:r>
              <a:rPr lang="zh-CN" altLang="en-US" dirty="0"/>
              <a:t>网站的</a:t>
            </a:r>
            <a:r>
              <a:rPr lang="en-US" altLang="zh-CN" dirty="0"/>
              <a:t>Proteomes</a:t>
            </a:r>
            <a:r>
              <a:rPr lang="zh-CN" altLang="en-US" dirty="0"/>
              <a:t>部分查询和下载。作为蛋白质组的一部分的</a:t>
            </a:r>
            <a:r>
              <a:rPr lang="en-US" altLang="zh-CN" dirty="0"/>
              <a:t>UniProtKB</a:t>
            </a:r>
            <a:r>
              <a:rPr lang="zh-CN" altLang="en-US" dirty="0"/>
              <a:t>条目与其蛋白质组相互参照。</a:t>
            </a:r>
          </a:p>
        </p:txBody>
      </p:sp>
      <p:cxnSp>
        <p:nvCxnSpPr>
          <p:cNvPr id="7" name="直接箭头连接符 6"/>
          <p:cNvCxnSpPr/>
          <p:nvPr/>
        </p:nvCxnSpPr>
        <p:spPr bwMode="auto">
          <a:xfrm flipH="1" flipV="1">
            <a:off x="6915150" y="2028825"/>
            <a:ext cx="1900238" cy="2386013"/>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64492196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0" y="1103532"/>
            <a:ext cx="12192000" cy="5632311"/>
          </a:xfrm>
          <a:prstGeom prst="rect">
            <a:avLst/>
          </a:prstGeom>
        </p:spPr>
        <p:txBody>
          <a:bodyPr wrap="square">
            <a:spAutoFit/>
          </a:bodyPr>
          <a:lstStyle/>
          <a:p>
            <a:r>
              <a:rPr lang="zh-CN" altLang="en-US" sz="2400" dirty="0" smtClean="0"/>
              <a:t>之前，</a:t>
            </a:r>
            <a:r>
              <a:rPr lang="zh-CN" altLang="en-US" sz="2400" dirty="0"/>
              <a:t>世界上最广泛使用的蛋白数据库为瑞士的</a:t>
            </a:r>
            <a:r>
              <a:rPr lang="en-US" altLang="zh-CN" sz="2400" dirty="0">
                <a:solidFill>
                  <a:srgbClr val="FF0000"/>
                </a:solidFill>
              </a:rPr>
              <a:t>SWISS-PROT</a:t>
            </a:r>
            <a:r>
              <a:rPr lang="zh-CN" altLang="en-US" sz="2400" dirty="0"/>
              <a:t>计划建立的</a:t>
            </a:r>
            <a:r>
              <a:rPr lang="zh-CN" altLang="en-US" sz="2400" dirty="0" smtClean="0"/>
              <a:t>数据库，</a:t>
            </a:r>
            <a:r>
              <a:rPr lang="en-US" altLang="zh-CN" sz="2400" dirty="0" smtClean="0"/>
              <a:t>NHGRI</a:t>
            </a:r>
            <a:r>
              <a:rPr lang="zh-CN" altLang="en-US" sz="2400" dirty="0"/>
              <a:t>的项目主任</a:t>
            </a:r>
            <a:r>
              <a:rPr lang="en-US" altLang="zh-CN" sz="2400" dirty="0"/>
              <a:t>Peter Good</a:t>
            </a:r>
            <a:r>
              <a:rPr lang="zh-CN" altLang="en-US" sz="2400" dirty="0"/>
              <a:t>介绍说</a:t>
            </a:r>
            <a:r>
              <a:rPr lang="zh-CN" altLang="en-US" sz="2400" dirty="0" smtClean="0"/>
              <a:t>。但</a:t>
            </a:r>
            <a:r>
              <a:rPr lang="zh-CN" altLang="en-US" sz="2400" dirty="0"/>
              <a:t>由于编辑详细蛋白结构数据库时间紧迫，再加上资金短缺，</a:t>
            </a:r>
            <a:r>
              <a:rPr lang="en-US" altLang="zh-CN" sz="2400" dirty="0"/>
              <a:t>SWISS-PROT</a:t>
            </a:r>
            <a:r>
              <a:rPr lang="zh-CN" altLang="en-US" sz="2400" dirty="0"/>
              <a:t>无法跟上基因组学飞速前进的步伐，</a:t>
            </a:r>
            <a:r>
              <a:rPr lang="en-US" altLang="zh-CN" sz="2400" dirty="0"/>
              <a:t>Good</a:t>
            </a:r>
            <a:r>
              <a:rPr lang="zh-CN" altLang="en-US" sz="2400" dirty="0"/>
              <a:t>说</a:t>
            </a:r>
            <a:r>
              <a:rPr lang="zh-CN" altLang="en-US" sz="2400" dirty="0" smtClean="0"/>
              <a:t>。这种</a:t>
            </a:r>
            <a:r>
              <a:rPr lang="zh-CN" altLang="en-US" sz="2400" dirty="0"/>
              <a:t>形势导致了</a:t>
            </a:r>
            <a:r>
              <a:rPr lang="en-US" altLang="zh-CN" sz="2400" dirty="0">
                <a:solidFill>
                  <a:srgbClr val="FF0000"/>
                </a:solidFill>
              </a:rPr>
              <a:t>TrEMBL</a:t>
            </a:r>
            <a:r>
              <a:rPr lang="zh-CN" altLang="en-US" sz="2400" dirty="0"/>
              <a:t>的产生，这是计算机注释的</a:t>
            </a:r>
            <a:r>
              <a:rPr lang="en-US" altLang="zh-CN" sz="2400" dirty="0"/>
              <a:t>SWISS-PROT</a:t>
            </a:r>
            <a:r>
              <a:rPr lang="zh-CN" altLang="en-US" sz="2400" dirty="0"/>
              <a:t>分支数据库</a:t>
            </a:r>
            <a:r>
              <a:rPr lang="zh-CN" altLang="en-US" sz="2400" dirty="0" smtClean="0"/>
              <a:t>，目的</a:t>
            </a:r>
            <a:r>
              <a:rPr lang="zh-CN" altLang="en-US" sz="2400" dirty="0"/>
              <a:t>是暂时储存日益增多的蛋白质结构信息</a:t>
            </a:r>
            <a:r>
              <a:rPr lang="zh-CN" altLang="en-US" sz="2400" dirty="0" smtClean="0"/>
              <a:t>。另外</a:t>
            </a:r>
            <a:r>
              <a:rPr lang="zh-CN" altLang="en-US" sz="2400" dirty="0"/>
              <a:t>，</a:t>
            </a:r>
            <a:r>
              <a:rPr lang="zh-CN" altLang="en-US" sz="2400" dirty="0">
                <a:solidFill>
                  <a:srgbClr val="FF0000"/>
                </a:solidFill>
              </a:rPr>
              <a:t>美国的蛋白信息资源（</a:t>
            </a:r>
            <a:r>
              <a:rPr lang="en-US" altLang="zh-CN" sz="2400" dirty="0">
                <a:solidFill>
                  <a:srgbClr val="FF0000"/>
                </a:solidFill>
              </a:rPr>
              <a:t>Protein Information Resource </a:t>
            </a:r>
            <a:r>
              <a:rPr lang="zh-CN" altLang="en-US" sz="2400" dirty="0">
                <a:solidFill>
                  <a:srgbClr val="FF0000"/>
                </a:solidFill>
              </a:rPr>
              <a:t>，</a:t>
            </a:r>
            <a:r>
              <a:rPr lang="en-US" altLang="zh-CN" sz="2400" dirty="0">
                <a:solidFill>
                  <a:srgbClr val="FF0000"/>
                </a:solidFill>
              </a:rPr>
              <a:t>PIR)</a:t>
            </a:r>
            <a:r>
              <a:rPr lang="zh-CN" altLang="en-US" sz="2400" dirty="0"/>
              <a:t>也独立编辑其自己的数据库</a:t>
            </a:r>
            <a:r>
              <a:rPr lang="zh-CN" altLang="en-US" sz="2400" dirty="0" smtClean="0"/>
              <a:t>。后来，</a:t>
            </a:r>
            <a:r>
              <a:rPr lang="zh-CN" altLang="en-US" sz="2400" dirty="0"/>
              <a:t>这三个计划的领导人将展开合作，将三大数据库合并为一个。联合起来的力量将“减少重复工作，由此也可以节省不必要的费用。”</a:t>
            </a:r>
            <a:r>
              <a:rPr lang="en-US" altLang="zh-CN" sz="2400" dirty="0"/>
              <a:t>SWISS-PROT</a:t>
            </a:r>
            <a:r>
              <a:rPr lang="zh-CN" altLang="en-US" sz="2400" dirty="0"/>
              <a:t>的领导人、英国剑桥欧洲生物信息研究院的</a:t>
            </a:r>
            <a:r>
              <a:rPr lang="en-US" altLang="zh-CN" sz="2400" dirty="0"/>
              <a:t>Rolf </a:t>
            </a:r>
            <a:r>
              <a:rPr lang="en-US" altLang="zh-CN" sz="2400" dirty="0" smtClean="0"/>
              <a:t>Apweiler</a:t>
            </a:r>
            <a:r>
              <a:rPr lang="zh-CN" altLang="en-US" sz="2400" dirty="0" smtClean="0"/>
              <a:t>说道。，</a:t>
            </a:r>
            <a:r>
              <a:rPr lang="en-US" altLang="zh-CN" sz="2400" b="1" dirty="0"/>
              <a:t>UniProt</a:t>
            </a:r>
            <a:r>
              <a:rPr lang="zh-CN" altLang="en-US" sz="2400" b="1" dirty="0"/>
              <a:t>将是</a:t>
            </a:r>
            <a:r>
              <a:rPr lang="en-US" altLang="zh-CN" sz="2400" b="1" dirty="0"/>
              <a:t>SWISS-PROT</a:t>
            </a:r>
            <a:r>
              <a:rPr lang="zh-CN" altLang="en-US" sz="2400" b="1" dirty="0"/>
              <a:t>、</a:t>
            </a:r>
            <a:r>
              <a:rPr lang="en-US" altLang="zh-CN" sz="2400" b="1" dirty="0"/>
              <a:t>TrEMBL</a:t>
            </a:r>
            <a:r>
              <a:rPr lang="zh-CN" altLang="en-US" sz="2400" b="1" dirty="0"/>
              <a:t>和</a:t>
            </a:r>
            <a:r>
              <a:rPr lang="en-US" altLang="zh-CN" sz="2400" b="1" dirty="0"/>
              <a:t>PIR</a:t>
            </a:r>
            <a:r>
              <a:rPr lang="zh-CN" altLang="en-US" sz="2400" b="1" dirty="0"/>
              <a:t>三大数据库的最佳</a:t>
            </a:r>
            <a:r>
              <a:rPr lang="zh-CN" altLang="en-US" sz="2400" b="1" dirty="0" smtClean="0"/>
              <a:t>整</a:t>
            </a:r>
            <a:r>
              <a:rPr lang="zh-CN" altLang="en-US" sz="2400" dirty="0" smtClean="0"/>
              <a:t>合</a:t>
            </a:r>
            <a:r>
              <a:rPr lang="zh-CN" altLang="en-US" sz="2400" dirty="0"/>
              <a:t> </a:t>
            </a:r>
            <a:endParaRPr lang="en-US" altLang="zh-CN" sz="2400" dirty="0" smtClean="0"/>
          </a:p>
          <a:p>
            <a:r>
              <a:rPr lang="zh-CN" altLang="en-US" sz="2400" dirty="0" smtClean="0"/>
              <a:t>一</a:t>
            </a:r>
            <a:r>
              <a:rPr lang="zh-CN" altLang="en-US" sz="2400" dirty="0"/>
              <a:t>个集中化的数据库十分重要，密歇根大学的肿瘤学家</a:t>
            </a:r>
            <a:r>
              <a:rPr lang="en-US" altLang="zh-CN" sz="2400" dirty="0"/>
              <a:t>Samir Hanash</a:t>
            </a:r>
            <a:r>
              <a:rPr lang="zh-CN" altLang="en-US" sz="2400" dirty="0"/>
              <a:t>对此表示同意。他同时也是人类蛋白组组织（</a:t>
            </a:r>
            <a:r>
              <a:rPr lang="en-US" altLang="zh-CN" sz="2400" dirty="0"/>
              <a:t>Human Proteome Organisation</a:t>
            </a:r>
            <a:r>
              <a:rPr lang="zh-CN" altLang="en-US" sz="2400" dirty="0"/>
              <a:t>）的主席。然而，</a:t>
            </a:r>
            <a:r>
              <a:rPr lang="en-US" altLang="zh-CN" sz="2400" dirty="0"/>
              <a:t>Hanash</a:t>
            </a:r>
            <a:r>
              <a:rPr lang="zh-CN" altLang="en-US" sz="2400" dirty="0"/>
              <a:t>提醒说，</a:t>
            </a:r>
            <a:r>
              <a:rPr lang="en-US" altLang="zh-CN" sz="2400" dirty="0"/>
              <a:t>UniProt</a:t>
            </a:r>
            <a:r>
              <a:rPr lang="zh-CN" altLang="en-US" sz="2400" dirty="0"/>
              <a:t>只是一个开始，还需要建立其它的数据库来储存有关蛋白质何时何处在机体中活动的信息，他说。（</a:t>
            </a:r>
            <a:r>
              <a:rPr lang="en-US" altLang="zh-CN" sz="2400" dirty="0"/>
              <a:t>2002</a:t>
            </a:r>
            <a:r>
              <a:rPr lang="zh-CN" altLang="en-US" sz="2400" dirty="0"/>
              <a:t>年</a:t>
            </a:r>
            <a:r>
              <a:rPr lang="zh-CN" altLang="en-US" sz="2400" dirty="0" smtClean="0"/>
              <a:t>）</a:t>
            </a:r>
            <a:endParaRPr lang="en-US" altLang="zh-CN" sz="2400" dirty="0" smtClean="0"/>
          </a:p>
          <a:p>
            <a:r>
              <a:rPr lang="zh-CN" altLang="en-US" sz="2400" dirty="0"/>
              <a:t>这句</a:t>
            </a:r>
            <a:r>
              <a:rPr lang="zh-CN" altLang="en-US" sz="2400" dirty="0" smtClean="0"/>
              <a:t>话不仅代表了</a:t>
            </a:r>
            <a:r>
              <a:rPr lang="en-US" altLang="zh-CN" sz="2400" dirty="0" smtClean="0"/>
              <a:t>Uniport</a:t>
            </a:r>
            <a:r>
              <a:rPr lang="zh-CN" altLang="en-US" sz="2400" dirty="0" smtClean="0"/>
              <a:t>数据库，也是代表了整个生物信息学，科研本就是站在巨人的肩膀上发展的，那么这个肩膀也得与时俱进了！</a:t>
            </a:r>
            <a:endParaRPr lang="zh-CN" altLang="en-US" sz="2400" dirty="0"/>
          </a:p>
        </p:txBody>
      </p:sp>
      <p:sp>
        <p:nvSpPr>
          <p:cNvPr id="6" name="TextBox 5"/>
          <p:cNvSpPr txBox="1"/>
          <p:nvPr/>
        </p:nvSpPr>
        <p:spPr>
          <a:xfrm>
            <a:off x="3381375" y="428625"/>
            <a:ext cx="5429250" cy="646331"/>
          </a:xfrm>
          <a:prstGeom prst="rect">
            <a:avLst/>
          </a:prstGeom>
          <a:noFill/>
        </p:spPr>
        <p:txBody>
          <a:bodyPr wrap="square" rtlCol="0">
            <a:spAutoFit/>
          </a:bodyPr>
          <a:lstStyle/>
          <a:p>
            <a:r>
              <a:rPr lang="en-US" altLang="zh-CN" sz="3600" b="1" dirty="0" smtClean="0"/>
              <a:t>Uniport</a:t>
            </a:r>
            <a:r>
              <a:rPr lang="zh-CN" altLang="en-US" sz="3600" b="1" dirty="0" smtClean="0"/>
              <a:t>的前世今生</a:t>
            </a:r>
            <a:endParaRPr lang="zh-CN" altLang="en-US" sz="3600" b="1" dirty="0"/>
          </a:p>
        </p:txBody>
      </p:sp>
    </p:spTree>
    <p:extLst>
      <p:ext uri="{BB962C8B-B14F-4D97-AF65-F5344CB8AC3E}">
        <p14:creationId xmlns:p14="http://schemas.microsoft.com/office/powerpoint/2010/main" val="157256056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9719" y="0"/>
            <a:ext cx="8823642" cy="4057650"/>
          </a:xfrm>
          <a:prstGeom prst="rect">
            <a:avLst/>
          </a:prstGeom>
        </p:spPr>
      </p:pic>
      <p:sp>
        <p:nvSpPr>
          <p:cNvPr id="4" name="TextBox 3"/>
          <p:cNvSpPr txBox="1"/>
          <p:nvPr/>
        </p:nvSpPr>
        <p:spPr>
          <a:xfrm>
            <a:off x="510699" y="4057650"/>
            <a:ext cx="9872662" cy="2862322"/>
          </a:xfrm>
          <a:prstGeom prst="rect">
            <a:avLst/>
          </a:prstGeom>
          <a:noFill/>
        </p:spPr>
        <p:txBody>
          <a:bodyPr wrap="square" rtlCol="0">
            <a:spAutoFit/>
          </a:bodyPr>
          <a:lstStyle/>
          <a:p>
            <a:r>
              <a:rPr lang="zh-CN" altLang="en-US" b="1" dirty="0"/>
              <a:t>文献引用</a:t>
            </a:r>
            <a:endParaRPr lang="en-US" altLang="zh-CN" b="1" dirty="0"/>
          </a:p>
          <a:p>
            <a:r>
              <a:rPr lang="zh-CN" altLang="en-US" b="1" dirty="0"/>
              <a:t>分类</a:t>
            </a:r>
            <a:endParaRPr lang="en-US" altLang="zh-CN" b="1" dirty="0"/>
          </a:p>
          <a:p>
            <a:r>
              <a:rPr lang="zh-CN" altLang="en-US" b="1" dirty="0"/>
              <a:t>亚</a:t>
            </a:r>
            <a:r>
              <a:rPr lang="zh-CN" altLang="en-US" b="1" dirty="0" smtClean="0"/>
              <a:t>细胞定位   </a:t>
            </a:r>
            <a:r>
              <a:rPr lang="zh-CN" altLang="en-US" dirty="0" smtClean="0"/>
              <a:t>亚</a:t>
            </a:r>
            <a:r>
              <a:rPr lang="zh-CN" altLang="en-US" dirty="0"/>
              <a:t>细胞定位是指某种蛋白或表达产物在细胞内的具体存在部位。例如在核内、胞质内或者细胞膜上存在。</a:t>
            </a:r>
            <a:r>
              <a:rPr lang="en-US" altLang="zh-CN" dirty="0"/>
              <a:t>GFP</a:t>
            </a:r>
            <a:r>
              <a:rPr lang="zh-CN" altLang="en-US" dirty="0"/>
              <a:t>是绿色荧光</a:t>
            </a:r>
            <a:r>
              <a:rPr lang="zh-CN" altLang="en-US" dirty="0" smtClean="0"/>
              <a:t>蛋白，</a:t>
            </a:r>
            <a:r>
              <a:rPr lang="zh-CN" altLang="en-US" dirty="0"/>
              <a:t>在扫描共聚焦显微镜的激光照射下会发出绿色荧光，从而可以精确地定位蛋白质的位置。</a:t>
            </a:r>
            <a:endParaRPr lang="en-US" altLang="zh-CN" dirty="0" smtClean="0"/>
          </a:p>
          <a:p>
            <a:r>
              <a:rPr lang="zh-CN" altLang="en-US" b="1" dirty="0"/>
              <a:t>交叉引用</a:t>
            </a:r>
            <a:r>
              <a:rPr lang="zh-CN" altLang="en-US" b="1" dirty="0" smtClean="0"/>
              <a:t>数据库：</a:t>
            </a:r>
            <a:r>
              <a:rPr lang="en-US" altLang="zh-CN" dirty="0"/>
              <a:t>UniProtKB</a:t>
            </a:r>
            <a:r>
              <a:rPr lang="zh-CN" altLang="en-US" dirty="0"/>
              <a:t>条目的交叉引用部分显示数据库的显式和隐式链接，例如核苷酸序列数据库，模型生物数据库以及基因组学和蛋白质组学资源。一个条目可以交叉引用几十个不同的数据库，并有几百个单独的链接。</a:t>
            </a:r>
            <a:endParaRPr lang="en-US" altLang="zh-CN" b="1" dirty="0"/>
          </a:p>
          <a:p>
            <a:r>
              <a:rPr lang="zh-CN" altLang="en-US" b="1" dirty="0" smtClean="0"/>
              <a:t>疾病：涉及蛋白质的人类疾病</a:t>
            </a:r>
            <a:endParaRPr lang="en-US" altLang="zh-CN" b="1" dirty="0"/>
          </a:p>
          <a:p>
            <a:r>
              <a:rPr lang="zh-CN" altLang="en-US" b="1" dirty="0"/>
              <a:t>关键词</a:t>
            </a:r>
          </a:p>
        </p:txBody>
      </p:sp>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186738" cy="3506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6705" y="0"/>
            <a:ext cx="8155295"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9719" y="580136"/>
            <a:ext cx="8472488" cy="34775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108" y="1404492"/>
            <a:ext cx="10732864" cy="37632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370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2053"/>
                                        </p:tgtEl>
                                        <p:attrNameLst>
                                          <p:attrName>style.visibility</p:attrName>
                                        </p:attrNameLst>
                                      </p:cBhvr>
                                      <p:to>
                                        <p:strVal val="visible"/>
                                      </p:to>
                                    </p:set>
                                    <p:animEffect transition="in" filter="randombar(horizontal)">
                                      <p:cBhvr>
                                        <p:cTn id="12" dur="500"/>
                                        <p:tgtEl>
                                          <p:spTgt spid="205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randombar(horizontal)">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081462" y="230737"/>
            <a:ext cx="4029074" cy="769441"/>
          </a:xfrm>
          <a:prstGeom prst="rect">
            <a:avLst/>
          </a:prstGeom>
        </p:spPr>
        <p:txBody>
          <a:bodyPr wrap="square">
            <a:spAutoFit/>
          </a:bodyPr>
          <a:lstStyle/>
          <a:p>
            <a:r>
              <a:rPr lang="zh-CN" altLang="en-US" sz="4400" b="1" dirty="0" smtClean="0"/>
              <a:t>讨论与展望</a:t>
            </a:r>
            <a:endParaRPr lang="zh-CN" altLang="en-US" sz="4400" b="1" dirty="0"/>
          </a:p>
        </p:txBody>
      </p:sp>
      <p:sp>
        <p:nvSpPr>
          <p:cNvPr id="3" name="矩形 2"/>
          <p:cNvSpPr/>
          <p:nvPr/>
        </p:nvSpPr>
        <p:spPr>
          <a:xfrm>
            <a:off x="631031" y="1014201"/>
            <a:ext cx="10929937" cy="5693866"/>
          </a:xfrm>
          <a:prstGeom prst="rect">
            <a:avLst/>
          </a:prstGeom>
        </p:spPr>
        <p:txBody>
          <a:bodyPr wrap="square">
            <a:spAutoFit/>
          </a:bodyPr>
          <a:lstStyle/>
          <a:p>
            <a:r>
              <a:rPr lang="en-US" altLang="zh-CN" sz="2800" dirty="0"/>
              <a:t>UniProt </a:t>
            </a:r>
            <a:r>
              <a:rPr lang="zh-CN" altLang="en-US" sz="2800" dirty="0"/>
              <a:t>是一个集中收录蛋白质资源并能与其它资源相 互联系的数据库 ， 也是目前为止收录蛋白质序列目录最广泛 、 功能注释最全面的一个数据库 。 </a:t>
            </a:r>
            <a:r>
              <a:rPr lang="en-US" altLang="zh-CN" sz="2800" dirty="0"/>
              <a:t>UniProt </a:t>
            </a:r>
            <a:r>
              <a:rPr lang="zh-CN" altLang="en-US" sz="2800" dirty="0"/>
              <a:t>是由欧洲生物信息学研究所（</a:t>
            </a:r>
            <a:r>
              <a:rPr lang="en-US" altLang="zh-CN" sz="2800" dirty="0"/>
              <a:t>European Bioinformatics Institute</a:t>
            </a:r>
            <a:r>
              <a:rPr lang="zh-CN" altLang="en-US" sz="2800" dirty="0"/>
              <a:t>）、美国蛋白质信息资源（</a:t>
            </a:r>
            <a:r>
              <a:rPr lang="en-US" altLang="zh-CN" sz="2800" dirty="0" err="1"/>
              <a:t>Prontein</a:t>
            </a:r>
            <a:r>
              <a:rPr lang="en-US" altLang="zh-CN" sz="2800" dirty="0"/>
              <a:t> Information Resource</a:t>
            </a:r>
            <a:r>
              <a:rPr lang="zh-CN" altLang="en-US" sz="2800" dirty="0"/>
              <a:t>）以及瑞士生物信息研究所（</a:t>
            </a:r>
            <a:r>
              <a:rPr lang="en-US" altLang="zh-CN" sz="2800" dirty="0"/>
              <a:t>Swiss Institute of Bioinformatics</a:t>
            </a:r>
            <a:r>
              <a:rPr lang="zh-CN" altLang="en-US" sz="2800" dirty="0"/>
              <a:t>）等机构共同组成的</a:t>
            </a:r>
            <a:r>
              <a:rPr lang="en-US" altLang="zh-CN" sz="2800" dirty="0"/>
              <a:t>UniProt</a:t>
            </a:r>
            <a:r>
              <a:rPr lang="zh-CN" altLang="en-US" sz="2800" dirty="0"/>
              <a:t>协会（</a:t>
            </a:r>
            <a:r>
              <a:rPr lang="en-US" altLang="zh-CN" sz="2800" dirty="0"/>
              <a:t>UniProt Consortium</a:t>
            </a:r>
            <a:r>
              <a:rPr lang="zh-CN" altLang="en-US" sz="2800" dirty="0"/>
              <a:t>）编辑、制作的一个信息资源，</a:t>
            </a:r>
            <a:r>
              <a:rPr lang="zh-CN" altLang="en-US" sz="2800" dirty="0">
                <a:solidFill>
                  <a:srgbClr val="FF0000"/>
                </a:solidFill>
              </a:rPr>
              <a:t>旨在为从事现代生物研究的科研人员提供一个有关蛋白质序列及其相关功能方面的广泛的、高质量的并可免费使用的共享数据库</a:t>
            </a:r>
            <a:r>
              <a:rPr lang="zh-CN" altLang="en-US" sz="2800" dirty="0" smtClean="0"/>
              <a:t>。</a:t>
            </a:r>
            <a:endParaRPr lang="en-US" altLang="zh-CN" sz="2800" dirty="0" smtClean="0"/>
          </a:p>
          <a:p>
            <a:r>
              <a:rPr lang="zh-CN" altLang="en-US" sz="2800" dirty="0" smtClean="0"/>
              <a:t>它的功能有很多，基本可以满足做蛋白的需求（目前我是这么看的因为，我</a:t>
            </a:r>
            <a:r>
              <a:rPr lang="zh-CN" altLang="en-US" sz="2800" dirty="0"/>
              <a:t>没</a:t>
            </a:r>
            <a:r>
              <a:rPr lang="zh-CN" altLang="en-US" sz="2800" dirty="0" smtClean="0"/>
              <a:t>做我也不知道还有啥需要补充的），但是由于功能的繁多，导致真的很难明白，特别是初学者，希望这个网站以后能出一些针对初学者的教学文章。</a:t>
            </a:r>
            <a:endParaRPr lang="zh-CN" altLang="en-US" sz="2800" dirty="0"/>
          </a:p>
        </p:txBody>
      </p:sp>
    </p:spTree>
    <p:extLst>
      <p:ext uri="{BB962C8B-B14F-4D97-AF65-F5344CB8AC3E}">
        <p14:creationId xmlns:p14="http://schemas.microsoft.com/office/powerpoint/2010/main" val="41791540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250282" y="497739"/>
            <a:ext cx="7472362" cy="830997"/>
          </a:xfrm>
          <a:prstGeom prst="rect">
            <a:avLst/>
          </a:prstGeom>
          <a:noFill/>
        </p:spPr>
        <p:txBody>
          <a:bodyPr wrap="square" rtlCol="0">
            <a:spAutoFit/>
          </a:bodyPr>
          <a:lstStyle/>
          <a:p>
            <a:r>
              <a:rPr lang="zh-CN" altLang="en-US" sz="4800" b="1" dirty="0" smtClean="0"/>
              <a:t>对于生物信息学的思考</a:t>
            </a:r>
            <a:endParaRPr lang="zh-CN" altLang="en-US" sz="4800" b="1" dirty="0"/>
          </a:p>
        </p:txBody>
      </p:sp>
      <p:sp>
        <p:nvSpPr>
          <p:cNvPr id="4" name="矩形 3"/>
          <p:cNvSpPr/>
          <p:nvPr/>
        </p:nvSpPr>
        <p:spPr>
          <a:xfrm>
            <a:off x="785813" y="1635919"/>
            <a:ext cx="10401300" cy="4832092"/>
          </a:xfrm>
          <a:prstGeom prst="rect">
            <a:avLst/>
          </a:prstGeom>
        </p:spPr>
        <p:txBody>
          <a:bodyPr wrap="square">
            <a:spAutoFit/>
          </a:bodyPr>
          <a:lstStyle/>
          <a:p>
            <a:r>
              <a:rPr lang="zh-CN" altLang="en-US" sz="2800" dirty="0"/>
              <a:t>生物信息学并不是一个足以乐观的领域，究竟原因，是由于其是基于分子生物学与多种学科交叉而成的新学科，现有的形势仍表现为各种学科的简单堆砌，相互之间的联系并不是特别的紧密。在处理大规模数据方面，没有行之有效的一般性方法；而对于大规模数据内在的生成机制也没有完全明了，这使得生物信息学的研究短期内很难有突破性的结果。那么，要得到真正的解决，最终不能从</a:t>
            </a:r>
            <a:r>
              <a:rPr lang="zh-CN" altLang="en-US" sz="2800" dirty="0">
                <a:solidFill>
                  <a:srgbClr val="FF0000"/>
                </a:solidFill>
              </a:rPr>
              <a:t>计算机科学</a:t>
            </a:r>
            <a:r>
              <a:rPr lang="zh-CN" altLang="en-US" sz="2800" dirty="0"/>
              <a:t>得到，真正地解决可能还是得从</a:t>
            </a:r>
            <a:r>
              <a:rPr lang="zh-CN" altLang="en-US" sz="2800" dirty="0">
                <a:solidFill>
                  <a:srgbClr val="FF0000"/>
                </a:solidFill>
              </a:rPr>
              <a:t>生物学</a:t>
            </a:r>
            <a:r>
              <a:rPr lang="zh-CN" altLang="en-US" sz="2800" dirty="0"/>
              <a:t>自身，从</a:t>
            </a:r>
            <a:r>
              <a:rPr lang="zh-CN" altLang="en-US" sz="2800" dirty="0">
                <a:solidFill>
                  <a:srgbClr val="FF0000"/>
                </a:solidFill>
              </a:rPr>
              <a:t>数学</a:t>
            </a:r>
            <a:r>
              <a:rPr lang="zh-CN" altLang="en-US" sz="2800" dirty="0"/>
              <a:t>上的新思路来获得本质性的动力。毫无疑问，正如</a:t>
            </a:r>
            <a:r>
              <a:rPr lang="en-US" altLang="zh-CN" sz="2800" dirty="0"/>
              <a:t>Dulbecco1986</a:t>
            </a:r>
            <a:r>
              <a:rPr lang="zh-CN" altLang="en-US" sz="2800" dirty="0"/>
              <a:t>年所说：</a:t>
            </a:r>
            <a:r>
              <a:rPr lang="en-US" altLang="zh-CN" sz="2800" dirty="0"/>
              <a:t>"</a:t>
            </a:r>
            <a:r>
              <a:rPr lang="zh-CN" altLang="en-US" sz="2800" dirty="0"/>
              <a:t>人类的</a:t>
            </a:r>
            <a:r>
              <a:rPr lang="en-US" altLang="zh-CN" sz="2800" dirty="0"/>
              <a:t>DNA</a:t>
            </a:r>
            <a:r>
              <a:rPr lang="zh-CN" altLang="en-US" sz="2800" dirty="0"/>
              <a:t>序列是人类的真谛，这个世界上发生的一切事情，都与这一序列息息相关</a:t>
            </a:r>
            <a:r>
              <a:rPr lang="en-US" altLang="zh-CN" sz="2800" dirty="0"/>
              <a:t>"</a:t>
            </a:r>
            <a:r>
              <a:rPr lang="zh-CN" altLang="en-US" sz="2800" dirty="0"/>
              <a:t>。但要完全破译这一序列以及相关的内容，我们还有相当长的路要走。</a:t>
            </a:r>
          </a:p>
        </p:txBody>
      </p:sp>
    </p:spTree>
    <p:extLst>
      <p:ext uri="{BB962C8B-B14F-4D97-AF65-F5344CB8AC3E}">
        <p14:creationId xmlns:p14="http://schemas.microsoft.com/office/powerpoint/2010/main" val="6467736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7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文本框 11"/>
          <p:cNvSpPr>
            <a:spLocks noChangeArrowheads="1"/>
          </p:cNvSpPr>
          <p:nvPr/>
        </p:nvSpPr>
        <p:spPr bwMode="auto">
          <a:xfrm>
            <a:off x="3394075" y="1373189"/>
            <a:ext cx="540385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8800" b="1" dirty="0" smtClean="0"/>
              <a:t>谢谢观看</a:t>
            </a:r>
            <a:endParaRPr lang="zh-CN" altLang="en-US" sz="8800" b="1" dirty="0"/>
          </a:p>
        </p:txBody>
      </p:sp>
      <p:cxnSp>
        <p:nvCxnSpPr>
          <p:cNvPr id="30725" name="直接箭头连接符 13"/>
          <p:cNvCxnSpPr>
            <a:cxnSpLocks noChangeShapeType="1"/>
          </p:cNvCxnSpPr>
          <p:nvPr/>
        </p:nvCxnSpPr>
        <p:spPr bwMode="auto">
          <a:xfrm>
            <a:off x="3252788" y="3598863"/>
            <a:ext cx="5656262" cy="0"/>
          </a:xfrm>
          <a:prstGeom prst="straightConnector1">
            <a:avLst/>
          </a:prstGeom>
          <a:noFill/>
          <a:ln w="9525">
            <a:solidFill>
              <a:srgbClr val="FF0000"/>
            </a:solidFill>
            <a:bevel/>
            <a:headEnd type="triangle" w="med" len="med"/>
            <a:tailEnd type="triangle" w="med" len="med"/>
          </a:ln>
          <a:extLst>
            <a:ext uri="{909E8E84-426E-40DD-AFC4-6F175D3DCCD1}">
              <a14:hiddenFill xmlns:a14="http://schemas.microsoft.com/office/drawing/2010/main">
                <a:noFill/>
              </a14:hiddenFill>
            </a:ext>
          </a:extLst>
        </p:spPr>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0" y="174536"/>
            <a:ext cx="12192000" cy="707886"/>
          </a:xfrm>
          <a:prstGeom prst="rect">
            <a:avLst/>
          </a:prstGeom>
        </p:spPr>
        <p:txBody>
          <a:bodyPr wrap="square">
            <a:spAutoFit/>
          </a:bodyPr>
          <a:lstStyle/>
          <a:p>
            <a:r>
              <a:rPr lang="en-US" altLang="zh-CN" sz="2000" b="1" dirty="0"/>
              <a:t>UniProt</a:t>
            </a:r>
            <a:r>
              <a:rPr lang="zh-CN" altLang="en-US" sz="2000" b="1" dirty="0"/>
              <a:t>（全称</a:t>
            </a:r>
            <a:r>
              <a:rPr lang="en-US" altLang="zh-CN" sz="2000" b="1" dirty="0"/>
              <a:t>Universal Protein</a:t>
            </a:r>
            <a:r>
              <a:rPr lang="zh-CN" altLang="en-US" sz="2000" b="1" dirty="0"/>
              <a:t>），它整合了三个老字号数据库（</a:t>
            </a:r>
            <a:r>
              <a:rPr lang="en-US" altLang="zh-CN" sz="2000" b="1" dirty="0"/>
              <a:t>Swiss-Prot</a:t>
            </a:r>
            <a:r>
              <a:rPr lang="zh-CN" altLang="en-US" sz="2000" b="1" dirty="0"/>
              <a:t>、 </a:t>
            </a:r>
            <a:r>
              <a:rPr lang="en-US" altLang="zh-CN" sz="2000" b="1" dirty="0"/>
              <a:t>TrEMBL </a:t>
            </a:r>
            <a:r>
              <a:rPr lang="zh-CN" altLang="en-US" sz="2000" b="1" dirty="0"/>
              <a:t>和 </a:t>
            </a:r>
            <a:r>
              <a:rPr lang="en-US" altLang="zh-CN" sz="2000" b="1" dirty="0"/>
              <a:t>PIR-PSD </a:t>
            </a:r>
            <a:r>
              <a:rPr lang="zh-CN" altLang="en-US" sz="2000" b="1" dirty="0"/>
              <a:t>）的数据。是目前信息最丰富、资源最广的免费蛋白质数据库（注意没有之一哦！）。</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472" y="2400301"/>
            <a:ext cx="10830865" cy="42719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0" y="882422"/>
            <a:ext cx="12192000" cy="1384995"/>
          </a:xfrm>
          <a:prstGeom prst="rect">
            <a:avLst/>
          </a:prstGeom>
        </p:spPr>
        <p:txBody>
          <a:bodyPr wrap="square">
            <a:spAutoFit/>
          </a:bodyPr>
          <a:lstStyle/>
          <a:p>
            <a:r>
              <a:rPr lang="en-US" altLang="zh-CN" sz="2000" b="1" dirty="0"/>
              <a:t>UniProt</a:t>
            </a:r>
            <a:r>
              <a:rPr lang="zh-CN" altLang="en-US" sz="2000" b="1" dirty="0"/>
              <a:t>知识库（</a:t>
            </a:r>
            <a:r>
              <a:rPr lang="en-US" altLang="zh-CN" sz="2000" b="1" dirty="0"/>
              <a:t>UniProtKB</a:t>
            </a:r>
            <a:r>
              <a:rPr lang="zh-CN" altLang="en-US" sz="2000" b="1" dirty="0"/>
              <a:t>）是收集蛋白质功能信息的中心枢纽，具有准确，一致和丰富的注释。除了捕获每个</a:t>
            </a:r>
            <a:r>
              <a:rPr lang="en-US" altLang="zh-CN" sz="2000" b="1" dirty="0"/>
              <a:t>UniProtKB</a:t>
            </a:r>
            <a:r>
              <a:rPr lang="zh-CN" altLang="en-US" sz="2000" b="1" dirty="0"/>
              <a:t>条目强制的核心数据（主要是氨基酸序列，蛋白名称或描述，分类数据和引用信息）外，还会添加尽可能多的</a:t>
            </a:r>
            <a:r>
              <a:rPr lang="zh-CN" altLang="en-US" sz="2400" b="1" dirty="0"/>
              <a:t>注释</a:t>
            </a:r>
            <a:r>
              <a:rPr lang="zh-CN" altLang="en-US" sz="2000" b="1" dirty="0"/>
              <a:t>信息。这包括广泛接受的生物本体论，分类和交叉引用，以及以实验数据和计算数据的证据归属形式的注释质量的明确指示</a:t>
            </a:r>
            <a:r>
              <a:rPr lang="zh-CN" altLang="en-US" sz="2000" b="1" dirty="0" smtClean="0"/>
              <a:t>。</a:t>
            </a:r>
            <a:endParaRPr lang="zh-CN" altLang="en-US" sz="2000" b="1" dirty="0"/>
          </a:p>
        </p:txBody>
      </p:sp>
    </p:spTree>
    <p:extLst>
      <p:ext uri="{BB962C8B-B14F-4D97-AF65-F5344CB8AC3E}">
        <p14:creationId xmlns:p14="http://schemas.microsoft.com/office/powerpoint/2010/main" val="2207426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28304" y="602734"/>
            <a:ext cx="4817344" cy="646331"/>
          </a:xfrm>
          <a:prstGeom prst="rect">
            <a:avLst/>
          </a:prstGeom>
        </p:spPr>
        <p:txBody>
          <a:bodyPr wrap="none">
            <a:spAutoFit/>
          </a:bodyPr>
          <a:lstStyle/>
          <a:p>
            <a:r>
              <a:rPr lang="zh-CN" altLang="en-US" sz="3600" b="1" dirty="0"/>
              <a:t>蛋白质序列从哪里来？</a:t>
            </a:r>
          </a:p>
        </p:txBody>
      </p:sp>
      <p:sp>
        <p:nvSpPr>
          <p:cNvPr id="2" name="矩形 1"/>
          <p:cNvSpPr/>
          <p:nvPr/>
        </p:nvSpPr>
        <p:spPr>
          <a:xfrm>
            <a:off x="328304" y="1267796"/>
            <a:ext cx="11431896" cy="1200329"/>
          </a:xfrm>
          <a:prstGeom prst="rect">
            <a:avLst/>
          </a:prstGeom>
        </p:spPr>
        <p:txBody>
          <a:bodyPr wrap="square">
            <a:spAutoFit/>
          </a:bodyPr>
          <a:lstStyle/>
          <a:p>
            <a:r>
              <a:rPr lang="zh-CN" altLang="en-US" sz="2400" dirty="0"/>
              <a:t>由</a:t>
            </a:r>
            <a:r>
              <a:rPr lang="en-US" altLang="zh-CN" sz="2400" dirty="0"/>
              <a:t>UniProtKB</a:t>
            </a:r>
            <a:r>
              <a:rPr lang="zh-CN" altLang="en-US" sz="2400" dirty="0"/>
              <a:t>提供的超过</a:t>
            </a:r>
            <a:r>
              <a:rPr lang="en-US" altLang="zh-CN" sz="2400" dirty="0"/>
              <a:t>95</a:t>
            </a:r>
            <a:r>
              <a:rPr lang="zh-CN" altLang="en-US" sz="2400" dirty="0"/>
              <a:t>％的蛋白质序列来源于已经提交给公共核酸数据库，</a:t>
            </a:r>
            <a:r>
              <a:rPr lang="en-US" altLang="zh-CN" sz="2400" dirty="0"/>
              <a:t>EMBL-Bank / GenBank / DDBJ</a:t>
            </a:r>
            <a:r>
              <a:rPr lang="zh-CN" altLang="en-US" sz="2400" dirty="0"/>
              <a:t>数据库（</a:t>
            </a:r>
            <a:r>
              <a:rPr lang="en-US" altLang="zh-CN" sz="2400" u="sng" dirty="0" smtClean="0"/>
              <a:t>INSDC</a:t>
            </a:r>
            <a:r>
              <a:rPr lang="zh-CN" altLang="en-US" sz="2400" dirty="0" smtClean="0"/>
              <a:t>）</a:t>
            </a:r>
            <a:r>
              <a:rPr lang="zh-CN" altLang="en-US" sz="2400" dirty="0"/>
              <a:t>的编码序列（</a:t>
            </a:r>
            <a:r>
              <a:rPr lang="en-US" altLang="zh-CN" sz="2400" dirty="0"/>
              <a:t>CDS</a:t>
            </a:r>
            <a:r>
              <a:rPr lang="zh-CN" altLang="en-US" sz="2400" dirty="0"/>
              <a:t>）的翻译。所有这些序列以及作者提交的相关数据都自动整合到</a:t>
            </a:r>
            <a:r>
              <a:rPr lang="en-US" altLang="zh-CN" sz="2400" dirty="0"/>
              <a:t>UniProtKB / TrEMBL</a:t>
            </a:r>
            <a:r>
              <a:rPr lang="zh-CN" altLang="en-US" sz="2400" dirty="0"/>
              <a:t>中</a:t>
            </a:r>
            <a:r>
              <a:rPr lang="zh-CN" altLang="en-US" sz="2400" dirty="0" smtClean="0"/>
              <a:t>。             </a:t>
            </a:r>
            <a:endParaRPr lang="zh-CN" altLang="en-US" sz="2400" dirty="0"/>
          </a:p>
        </p:txBody>
      </p:sp>
      <p:sp>
        <p:nvSpPr>
          <p:cNvPr id="6" name="矩形 5"/>
          <p:cNvSpPr/>
          <p:nvPr/>
        </p:nvSpPr>
        <p:spPr>
          <a:xfrm>
            <a:off x="328304" y="2727999"/>
            <a:ext cx="11431896" cy="3108543"/>
          </a:xfrm>
          <a:prstGeom prst="rect">
            <a:avLst/>
          </a:prstGeom>
        </p:spPr>
        <p:txBody>
          <a:bodyPr wrap="square">
            <a:spAutoFit/>
          </a:bodyPr>
          <a:lstStyle/>
          <a:p>
            <a:r>
              <a:rPr lang="zh-CN" altLang="en-US" sz="2800" b="1" dirty="0"/>
              <a:t>除翻译的</a:t>
            </a:r>
            <a:r>
              <a:rPr lang="en-US" altLang="zh-CN" sz="2800" b="1" dirty="0"/>
              <a:t>CDS</a:t>
            </a:r>
            <a:r>
              <a:rPr lang="zh-CN" altLang="en-US" sz="2800" b="1" dirty="0"/>
              <a:t>之外</a:t>
            </a:r>
            <a:r>
              <a:rPr lang="zh-CN" altLang="en-US" sz="2800" b="1" dirty="0" smtClean="0"/>
              <a:t>，</a:t>
            </a:r>
            <a:r>
              <a:rPr lang="en-US" altLang="zh-CN" sz="2800" b="1" dirty="0" smtClean="0"/>
              <a:t>UniProtKB</a:t>
            </a:r>
            <a:r>
              <a:rPr lang="zh-CN" altLang="en-US" sz="2800" b="1" dirty="0"/>
              <a:t>蛋白质序列可以来自</a:t>
            </a:r>
            <a:r>
              <a:rPr lang="zh-CN" altLang="en-US" sz="2800" b="1" dirty="0" smtClean="0"/>
              <a:t>：</a:t>
            </a:r>
            <a:endParaRPr lang="en-US" altLang="zh-CN" sz="2800" b="1" dirty="0" smtClean="0"/>
          </a:p>
          <a:p>
            <a:r>
              <a:rPr lang="en-US" altLang="zh-CN" sz="2400" dirty="0" smtClean="0"/>
              <a:t>1</a:t>
            </a:r>
            <a:r>
              <a:rPr lang="zh-CN" altLang="en-US" sz="2400" dirty="0" smtClean="0"/>
              <a:t>、在</a:t>
            </a:r>
            <a:r>
              <a:rPr lang="en-US" altLang="zh-CN" sz="2400" dirty="0"/>
              <a:t>PDB</a:t>
            </a:r>
            <a:r>
              <a:rPr lang="zh-CN" altLang="en-US" sz="2400" dirty="0"/>
              <a:t>数据库。</a:t>
            </a:r>
          </a:p>
          <a:p>
            <a:r>
              <a:rPr lang="en-US" altLang="zh-CN" sz="2400" dirty="0" smtClean="0"/>
              <a:t>2</a:t>
            </a:r>
            <a:r>
              <a:rPr lang="zh-CN" altLang="en-US" sz="2400" dirty="0" smtClean="0"/>
              <a:t>、通过</a:t>
            </a:r>
            <a:r>
              <a:rPr lang="zh-CN" altLang="en-US" sz="2400" dirty="0"/>
              <a:t>直接蛋白质测序实验获得的序列，通过</a:t>
            </a:r>
            <a:r>
              <a:rPr lang="en-US" altLang="zh-CN" sz="2400" dirty="0"/>
              <a:t>Edman</a:t>
            </a:r>
            <a:r>
              <a:rPr lang="zh-CN" altLang="en-US" sz="2400" dirty="0"/>
              <a:t>降解或</a:t>
            </a:r>
            <a:r>
              <a:rPr lang="en-US" altLang="zh-CN" sz="2400" dirty="0"/>
              <a:t>MS / MS</a:t>
            </a:r>
            <a:r>
              <a:rPr lang="zh-CN" altLang="en-US" sz="2400" dirty="0"/>
              <a:t>实验并提交给</a:t>
            </a:r>
            <a:r>
              <a:rPr lang="en-US" altLang="zh-CN" sz="2400" dirty="0"/>
              <a:t>UniProtKB / Swiss-Prot</a:t>
            </a:r>
            <a:r>
              <a:rPr lang="zh-CN" altLang="en-US" sz="2400" dirty="0"/>
              <a:t>。只有约</a:t>
            </a:r>
            <a:r>
              <a:rPr lang="en-US" altLang="zh-CN" sz="2400" dirty="0"/>
              <a:t>5</a:t>
            </a:r>
            <a:r>
              <a:rPr lang="zh-CN" altLang="en-US" sz="2400" dirty="0"/>
              <a:t>％的</a:t>
            </a:r>
            <a:r>
              <a:rPr lang="en-US" altLang="zh-CN" sz="2400" dirty="0"/>
              <a:t>UniProtKB / Swiss-Prot</a:t>
            </a:r>
            <a:r>
              <a:rPr lang="zh-CN" altLang="en-US" sz="2400" dirty="0"/>
              <a:t>条目包含通过直接蛋白质测序获得的序列数据（具有关键字的条目列表</a:t>
            </a:r>
            <a:r>
              <a:rPr lang="en-US" altLang="zh-CN" sz="2400" dirty="0"/>
              <a:t>'Direct protein sequencing'</a:t>
            </a:r>
            <a:r>
              <a:rPr lang="zh-CN" altLang="en-US" sz="2400" dirty="0"/>
              <a:t>）。</a:t>
            </a:r>
          </a:p>
          <a:p>
            <a:r>
              <a:rPr lang="en-US" altLang="zh-CN" sz="2400" dirty="0" smtClean="0"/>
              <a:t>3</a:t>
            </a:r>
            <a:r>
              <a:rPr lang="zh-CN" altLang="en-US" sz="2400" dirty="0" smtClean="0"/>
              <a:t>、从</a:t>
            </a:r>
            <a:r>
              <a:rPr lang="zh-CN" altLang="en-US" sz="2400" dirty="0"/>
              <a:t>文献（</a:t>
            </a:r>
            <a:r>
              <a:rPr lang="en-US" altLang="zh-CN" sz="2400" dirty="0"/>
              <a:t>ig PRF</a:t>
            </a:r>
            <a:r>
              <a:rPr lang="zh-CN" altLang="en-US" sz="2400" dirty="0"/>
              <a:t>或其他期刊扫描项目）扫描的序列。</a:t>
            </a:r>
          </a:p>
          <a:p>
            <a:r>
              <a:rPr lang="en-US" altLang="zh-CN" sz="2400" dirty="0" smtClean="0"/>
              <a:t>4</a:t>
            </a:r>
            <a:r>
              <a:rPr lang="zh-CN" altLang="en-US" sz="2400" dirty="0" smtClean="0"/>
              <a:t>、从</a:t>
            </a:r>
            <a:r>
              <a:rPr lang="zh-CN" altLang="en-US" sz="2400" dirty="0"/>
              <a:t>基因预测，没有提交的</a:t>
            </a:r>
            <a:r>
              <a:rPr lang="zh-CN" altLang="en-US" sz="2400" dirty="0" smtClean="0"/>
              <a:t>序列</a:t>
            </a:r>
            <a:r>
              <a:rPr lang="en-US" altLang="zh-CN" sz="2400" dirty="0"/>
              <a:t>EMBL-Bank / GenBank</a:t>
            </a:r>
            <a:r>
              <a:rPr lang="zh-CN" altLang="en-US" sz="2400" dirty="0"/>
              <a:t>登录</a:t>
            </a:r>
            <a:r>
              <a:rPr lang="en-US" altLang="zh-CN" sz="2400" dirty="0"/>
              <a:t>/ </a:t>
            </a:r>
            <a:r>
              <a:rPr lang="en-US" altLang="zh-CN" sz="2400" dirty="0" smtClean="0"/>
              <a:t>DDBJ</a:t>
            </a:r>
            <a:r>
              <a:rPr lang="zh-CN" altLang="en-US" sz="2400" dirty="0" smtClean="0"/>
              <a:t>。</a:t>
            </a:r>
            <a:endParaRPr lang="zh-CN" altLang="en-US" sz="2400" dirty="0"/>
          </a:p>
          <a:p>
            <a:r>
              <a:rPr lang="en-US" altLang="zh-CN" sz="2400" dirty="0" smtClean="0"/>
              <a:t>5</a:t>
            </a:r>
            <a:r>
              <a:rPr lang="zh-CN" altLang="en-US" sz="2400" dirty="0" smtClean="0"/>
              <a:t>、序列</a:t>
            </a:r>
            <a:r>
              <a:rPr lang="zh-CN" altLang="en-US" sz="2400" dirty="0"/>
              <a:t>来源于内部基因预测，在非常特殊的情况下。</a:t>
            </a:r>
          </a:p>
        </p:txBody>
      </p:sp>
    </p:spTree>
    <p:extLst>
      <p:ext uri="{BB962C8B-B14F-4D97-AF65-F5344CB8AC3E}">
        <p14:creationId xmlns:p14="http://schemas.microsoft.com/office/powerpoint/2010/main" val="31264915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381155" y="602734"/>
            <a:ext cx="5429692" cy="923330"/>
          </a:xfrm>
          <a:prstGeom prst="rect">
            <a:avLst/>
          </a:prstGeom>
        </p:spPr>
        <p:txBody>
          <a:bodyPr wrap="none">
            <a:spAutoFit/>
          </a:bodyPr>
          <a:lstStyle/>
          <a:p>
            <a:pPr algn="ctr"/>
            <a:r>
              <a:rPr lang="en-US" altLang="zh-CN" sz="5400" b="1" dirty="0" smtClean="0"/>
              <a:t>Uniprot</a:t>
            </a:r>
            <a:r>
              <a:rPr lang="zh-CN" altLang="en-US" sz="5400" b="1" dirty="0" smtClean="0"/>
              <a:t>主要功能</a:t>
            </a:r>
            <a:endParaRPr lang="zh-CN" altLang="en-US" sz="5400" b="1" dirty="0"/>
          </a:p>
        </p:txBody>
      </p:sp>
      <p:sp>
        <p:nvSpPr>
          <p:cNvPr id="5" name="TextBox 4"/>
          <p:cNvSpPr txBox="1"/>
          <p:nvPr/>
        </p:nvSpPr>
        <p:spPr>
          <a:xfrm>
            <a:off x="1648415" y="1984356"/>
            <a:ext cx="7715250" cy="3970318"/>
          </a:xfrm>
          <a:prstGeom prst="rect">
            <a:avLst/>
          </a:prstGeom>
          <a:noFill/>
        </p:spPr>
        <p:txBody>
          <a:bodyPr wrap="square" rtlCol="0">
            <a:spAutoFit/>
          </a:bodyPr>
          <a:lstStyle/>
          <a:p>
            <a:r>
              <a:rPr lang="zh-CN" altLang="en-US" sz="3600" b="1" dirty="0" smtClean="0"/>
              <a:t>查询蛋白质序列以及其他多种信息</a:t>
            </a:r>
            <a:endParaRPr lang="en-US" altLang="zh-CN" sz="3600" b="1" dirty="0" smtClean="0"/>
          </a:p>
          <a:p>
            <a:r>
              <a:rPr lang="zh-CN" altLang="en-US" sz="3600" b="1" dirty="0" smtClean="0"/>
              <a:t>查询蛋白质组</a:t>
            </a:r>
            <a:endParaRPr lang="en-US" altLang="zh-CN" sz="3600" b="1" dirty="0" smtClean="0"/>
          </a:p>
          <a:p>
            <a:r>
              <a:rPr lang="zh-CN" altLang="en-US" sz="3600" b="1" dirty="0" smtClean="0"/>
              <a:t>找相似的蛋白质</a:t>
            </a:r>
            <a:endParaRPr lang="en-US" altLang="zh-CN" sz="3600" b="1" dirty="0" smtClean="0"/>
          </a:p>
          <a:p>
            <a:r>
              <a:rPr lang="zh-CN" altLang="en-US" sz="3600" b="1" dirty="0" smtClean="0"/>
              <a:t>对比多种蛋白质序列</a:t>
            </a:r>
            <a:endParaRPr lang="en-US" altLang="zh-CN" sz="3600" b="1" dirty="0" smtClean="0"/>
          </a:p>
          <a:p>
            <a:r>
              <a:rPr lang="zh-CN" altLang="en-US" sz="3600" b="1" dirty="0" smtClean="0"/>
              <a:t>查询蛋白质相关文献</a:t>
            </a:r>
            <a:endParaRPr lang="en-US" altLang="zh-CN" sz="3600" b="1" dirty="0" smtClean="0"/>
          </a:p>
          <a:p>
            <a:endParaRPr lang="en-US" altLang="zh-CN" sz="3600" b="1" dirty="0" smtClean="0"/>
          </a:p>
          <a:p>
            <a:endParaRPr lang="zh-CN" altLang="en-US" sz="3600" b="1" dirty="0"/>
          </a:p>
        </p:txBody>
      </p:sp>
    </p:spTree>
    <p:extLst>
      <p:ext uri="{BB962C8B-B14F-4D97-AF65-F5344CB8AC3E}">
        <p14:creationId xmlns:p14="http://schemas.microsoft.com/office/powerpoint/2010/main" val="11060508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4698" y="1498600"/>
            <a:ext cx="10163067" cy="4673600"/>
          </a:xfrm>
          <a:prstGeom prst="rect">
            <a:avLst/>
          </a:prstGeom>
        </p:spPr>
      </p:pic>
      <p:sp>
        <p:nvSpPr>
          <p:cNvPr id="3" name="矩形 2"/>
          <p:cNvSpPr/>
          <p:nvPr/>
        </p:nvSpPr>
        <p:spPr>
          <a:xfrm>
            <a:off x="660398" y="199936"/>
            <a:ext cx="10163067" cy="1200329"/>
          </a:xfrm>
          <a:prstGeom prst="rect">
            <a:avLst/>
          </a:prstGeom>
        </p:spPr>
        <p:txBody>
          <a:bodyPr wrap="square">
            <a:spAutoFit/>
          </a:bodyPr>
          <a:lstStyle/>
          <a:p>
            <a:r>
              <a:rPr lang="it-IT" altLang="zh-CN" sz="2400" b="1" dirty="0"/>
              <a:t>  </a:t>
            </a:r>
            <a:r>
              <a:rPr lang="zh-CN" altLang="en-US" sz="2400" b="1" dirty="0" smtClean="0"/>
              <a:t>网站的</a:t>
            </a:r>
            <a:r>
              <a:rPr lang="zh-CN" altLang="it-IT" sz="2400" b="1" dirty="0" smtClean="0"/>
              <a:t>网址</a:t>
            </a:r>
            <a:r>
              <a:rPr lang="zh-CN" altLang="it-IT" sz="2400" b="1" dirty="0"/>
              <a:t>为</a:t>
            </a:r>
            <a:r>
              <a:rPr lang="it-IT" altLang="zh-CN" sz="2400" b="1" dirty="0"/>
              <a:t>http://www.uniprot.org/</a:t>
            </a:r>
            <a:r>
              <a:rPr lang="zh-CN" altLang="it-IT" sz="2400" b="1" dirty="0"/>
              <a:t>，先来看看全景图吧！</a:t>
            </a:r>
            <a:r>
              <a:rPr lang="zh-CN" altLang="it-IT" sz="2400" b="1" dirty="0" smtClean="0"/>
              <a:t>这个</a:t>
            </a:r>
            <a:r>
              <a:rPr lang="zh-CN" altLang="en-US" sz="2400" b="1" dirty="0" smtClean="0"/>
              <a:t>数据库</a:t>
            </a:r>
            <a:r>
              <a:rPr lang="zh-CN" altLang="it-IT" sz="2400" b="1" dirty="0" smtClean="0"/>
              <a:t>可以</a:t>
            </a:r>
            <a:r>
              <a:rPr lang="zh-CN" altLang="it-IT" sz="2400" b="1" dirty="0"/>
              <a:t>大致</a:t>
            </a:r>
            <a:r>
              <a:rPr lang="zh-CN" altLang="it-IT" sz="2400" b="1" dirty="0" smtClean="0"/>
              <a:t>分为</a:t>
            </a:r>
            <a:r>
              <a:rPr lang="it-IT" altLang="zh-CN" sz="2400" b="1" dirty="0"/>
              <a:t>6</a:t>
            </a:r>
            <a:r>
              <a:rPr lang="zh-CN" altLang="it-IT" sz="2400" b="1" dirty="0" smtClean="0"/>
              <a:t>个</a:t>
            </a:r>
            <a:r>
              <a:rPr lang="zh-CN" altLang="it-IT" sz="2400" b="1" dirty="0"/>
              <a:t>主题部分，如上图红框所示</a:t>
            </a:r>
            <a:r>
              <a:rPr lang="it-IT" altLang="zh-CN" sz="2400" b="1" dirty="0"/>
              <a:t>1</a:t>
            </a:r>
            <a:r>
              <a:rPr lang="zh-CN" altLang="it-IT" sz="2400" b="1" dirty="0"/>
              <a:t>、</a:t>
            </a:r>
            <a:r>
              <a:rPr lang="it-IT" altLang="zh-CN" sz="2400" b="1" dirty="0"/>
              <a:t>UniProtKB</a:t>
            </a:r>
            <a:r>
              <a:rPr lang="zh-CN" altLang="it-IT" sz="2400" b="1" dirty="0"/>
              <a:t>；</a:t>
            </a:r>
            <a:r>
              <a:rPr lang="it-IT" altLang="zh-CN" sz="2400" b="1" dirty="0"/>
              <a:t>2</a:t>
            </a:r>
            <a:r>
              <a:rPr lang="zh-CN" altLang="it-IT" sz="2400" b="1" dirty="0"/>
              <a:t>、</a:t>
            </a:r>
            <a:r>
              <a:rPr lang="it-IT" altLang="zh-CN" sz="2400" b="1" dirty="0"/>
              <a:t>UniRef</a:t>
            </a:r>
            <a:r>
              <a:rPr lang="zh-CN" altLang="it-IT" sz="2400" b="1" dirty="0"/>
              <a:t>；</a:t>
            </a:r>
            <a:r>
              <a:rPr lang="it-IT" altLang="zh-CN" sz="2400" b="1" dirty="0"/>
              <a:t>3</a:t>
            </a:r>
            <a:r>
              <a:rPr lang="zh-CN" altLang="it-IT" sz="2400" b="1" dirty="0"/>
              <a:t>、</a:t>
            </a:r>
            <a:r>
              <a:rPr lang="it-IT" altLang="zh-CN" sz="2400" b="1" dirty="0"/>
              <a:t>UNIParc</a:t>
            </a:r>
            <a:r>
              <a:rPr lang="zh-CN" altLang="it-IT" sz="2400" b="1" dirty="0"/>
              <a:t>；</a:t>
            </a:r>
            <a:r>
              <a:rPr lang="it-IT" altLang="zh-CN" sz="2400" b="1" dirty="0"/>
              <a:t>4</a:t>
            </a:r>
            <a:r>
              <a:rPr lang="zh-CN" altLang="it-IT" sz="2400" b="1" dirty="0"/>
              <a:t>、</a:t>
            </a:r>
            <a:r>
              <a:rPr lang="it-IT" altLang="zh-CN" sz="2400" b="1" dirty="0"/>
              <a:t>Proteomics</a:t>
            </a:r>
            <a:r>
              <a:rPr lang="zh-CN" altLang="it-IT" sz="2400" b="1" dirty="0"/>
              <a:t>；</a:t>
            </a:r>
            <a:r>
              <a:rPr lang="it-IT" altLang="zh-CN" sz="2400" b="1" dirty="0"/>
              <a:t>5</a:t>
            </a:r>
            <a:r>
              <a:rPr lang="zh-CN" altLang="it-IT" sz="2400" b="1" dirty="0"/>
              <a:t>、</a:t>
            </a:r>
            <a:r>
              <a:rPr lang="it-IT" altLang="zh-CN" sz="2400" b="1" dirty="0"/>
              <a:t>Supporting data</a:t>
            </a:r>
            <a:r>
              <a:rPr lang="zh-CN" altLang="it-IT" sz="2400" b="1" dirty="0" smtClean="0"/>
              <a:t>。</a:t>
            </a:r>
            <a:r>
              <a:rPr lang="en-US" altLang="zh-CN" sz="2400" b="1" dirty="0" smtClean="0"/>
              <a:t>6</a:t>
            </a:r>
            <a:r>
              <a:rPr lang="zh-CN" altLang="en-US" sz="2400" b="1" dirty="0" smtClean="0"/>
              <a:t>、检索区</a:t>
            </a:r>
            <a:endParaRPr lang="zh-CN" altLang="en-US" sz="2400" dirty="0"/>
          </a:p>
        </p:txBody>
      </p:sp>
    </p:spTree>
    <p:extLst>
      <p:ext uri="{BB962C8B-B14F-4D97-AF65-F5344CB8AC3E}">
        <p14:creationId xmlns:p14="http://schemas.microsoft.com/office/powerpoint/2010/main" val="11979326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3500" y="2683640"/>
            <a:ext cx="12065000" cy="3139321"/>
          </a:xfrm>
          <a:prstGeom prst="rect">
            <a:avLst/>
          </a:prstGeom>
        </p:spPr>
        <p:txBody>
          <a:bodyPr wrap="square">
            <a:spAutoFit/>
          </a:bodyPr>
          <a:lstStyle/>
          <a:p>
            <a:r>
              <a:rPr lang="zh-CN" altLang="en-US" b="1" dirty="0"/>
              <a:t> 这次我们先游览第一个主题，也是最经典的部分。（其实其他的主题我自己还没有完全搞明白）</a:t>
            </a:r>
            <a:endParaRPr lang="zh-CN" altLang="en-US" dirty="0"/>
          </a:p>
          <a:p>
            <a:r>
              <a:rPr lang="en-US" altLang="zh-CN" b="1" dirty="0"/>
              <a:t>1</a:t>
            </a:r>
            <a:r>
              <a:rPr lang="zh-CN" altLang="en-US" b="1" dirty="0"/>
              <a:t>、</a:t>
            </a:r>
            <a:r>
              <a:rPr lang="en-US" altLang="zh-CN" b="1" dirty="0"/>
              <a:t>UniProtKB</a:t>
            </a:r>
            <a:r>
              <a:rPr lang="zh-CN" altLang="en-US" b="1" dirty="0"/>
              <a:t>（</a:t>
            </a:r>
            <a:r>
              <a:rPr lang="en-US" altLang="zh-CN" b="1" i="1" dirty="0"/>
              <a:t>Uni</a:t>
            </a:r>
            <a:r>
              <a:rPr lang="en-US" altLang="zh-CN" b="1" dirty="0"/>
              <a:t>versal </a:t>
            </a:r>
            <a:r>
              <a:rPr lang="en-US" altLang="zh-CN" b="1" i="1" dirty="0"/>
              <a:t>Prot</a:t>
            </a:r>
            <a:r>
              <a:rPr lang="en-US" altLang="zh-CN" b="1" dirty="0"/>
              <a:t>ein Knowledge base</a:t>
            </a:r>
            <a:r>
              <a:rPr lang="zh-CN" altLang="en-US" b="1" dirty="0"/>
              <a:t>）它是经过专家校验的数据集，又分成两部分（绿框部分，不用担心，这些都是免费的，不是那种滥收费园中园）</a:t>
            </a:r>
            <a:endParaRPr lang="zh-CN" altLang="en-US" dirty="0"/>
          </a:p>
          <a:p>
            <a:r>
              <a:rPr lang="zh-CN" altLang="en-US" b="1" dirty="0"/>
              <a:t>        </a:t>
            </a:r>
            <a:r>
              <a:rPr lang="en-US" altLang="zh-CN" b="1" dirty="0"/>
              <a:t>1.1</a:t>
            </a:r>
            <a:r>
              <a:rPr lang="zh-CN" altLang="en-US" b="1" dirty="0"/>
              <a:t>、</a:t>
            </a:r>
            <a:r>
              <a:rPr lang="en-US" altLang="zh-CN" b="1" dirty="0"/>
              <a:t>Swiss-Prot (</a:t>
            </a:r>
            <a:r>
              <a:rPr lang="zh-CN" altLang="en-US" b="1" dirty="0"/>
              <a:t>经过人工检查、校验的条目</a:t>
            </a:r>
            <a:r>
              <a:rPr lang="en-US" altLang="zh-CN" b="1" dirty="0"/>
              <a:t>) </a:t>
            </a:r>
            <a:endParaRPr lang="zh-CN" altLang="en-US" dirty="0"/>
          </a:p>
          <a:p>
            <a:r>
              <a:rPr lang="zh-CN" altLang="en-US" b="1" dirty="0" smtClean="0"/>
              <a:t>高质量</a:t>
            </a:r>
            <a:r>
              <a:rPr lang="zh-CN" altLang="en-US" b="1" dirty="0"/>
              <a:t>的、人工注释的、非冗余的数据集；主要来自文献中的研究成果和</a:t>
            </a:r>
            <a:r>
              <a:rPr lang="en-US" altLang="zh-CN" b="1" dirty="0"/>
              <a:t>E-value</a:t>
            </a:r>
            <a:r>
              <a:rPr lang="zh-CN" altLang="en-US" b="1" dirty="0"/>
              <a:t>校验过的计算分析结果。</a:t>
            </a:r>
            <a:endParaRPr lang="zh-CN" altLang="en-US" dirty="0"/>
          </a:p>
          <a:p>
            <a:r>
              <a:rPr lang="zh-CN" altLang="en-US" b="1" dirty="0"/>
              <a:t>        截止到</a:t>
            </a:r>
            <a:r>
              <a:rPr lang="zh-CN" altLang="en-US" b="1" dirty="0" smtClean="0"/>
              <a:t>昨天</a:t>
            </a:r>
            <a:r>
              <a:rPr lang="en-US" altLang="zh-CN" b="1" dirty="0" smtClean="0"/>
              <a:t>Swiss-Prot </a:t>
            </a:r>
            <a:r>
              <a:rPr lang="zh-CN" altLang="en-US" b="1" dirty="0"/>
              <a:t>包含</a:t>
            </a:r>
            <a:r>
              <a:rPr lang="en-US" altLang="zh-CN" b="1" dirty="0" smtClean="0"/>
              <a:t>556,196</a:t>
            </a:r>
            <a:r>
              <a:rPr lang="zh-CN" altLang="en-US" b="1" dirty="0" smtClean="0"/>
              <a:t>条</a:t>
            </a:r>
            <a:r>
              <a:rPr lang="zh-CN" altLang="en-US" b="1" dirty="0"/>
              <a:t>记录，（  </a:t>
            </a:r>
            <a:r>
              <a:rPr lang="en-US" altLang="zh-CN" b="1" dirty="0"/>
              <a:t>2010</a:t>
            </a:r>
            <a:r>
              <a:rPr lang="zh-CN" altLang="en-US" b="1" dirty="0"/>
              <a:t>年</a:t>
            </a:r>
            <a:r>
              <a:rPr lang="en-US" altLang="zh-CN" b="1" dirty="0"/>
              <a:t>8</a:t>
            </a:r>
            <a:r>
              <a:rPr lang="zh-CN" altLang="en-US" b="1" dirty="0"/>
              <a:t>月</a:t>
            </a:r>
            <a:r>
              <a:rPr lang="en-US" altLang="zh-CN" b="1" dirty="0"/>
              <a:t>10</a:t>
            </a:r>
            <a:r>
              <a:rPr lang="zh-CN" altLang="en-US" b="1" dirty="0"/>
              <a:t>日有</a:t>
            </a:r>
            <a:r>
              <a:rPr lang="en-US" altLang="zh-CN" b="1" dirty="0"/>
              <a:t>519,348 </a:t>
            </a:r>
            <a:r>
              <a:rPr lang="zh-CN" altLang="en-US" b="1" dirty="0"/>
              <a:t>条记录，</a:t>
            </a:r>
            <a:r>
              <a:rPr lang="en-US" altLang="zh-CN" b="1" dirty="0"/>
              <a:t>7</a:t>
            </a:r>
            <a:r>
              <a:rPr lang="zh-CN" altLang="en-US" b="1" dirty="0"/>
              <a:t>年后增加了</a:t>
            </a:r>
            <a:r>
              <a:rPr lang="en-US" altLang="zh-CN" b="1" dirty="0"/>
              <a:t>3</a:t>
            </a:r>
            <a:r>
              <a:rPr lang="zh-CN" altLang="en-US" b="1" dirty="0"/>
              <a:t>万多条记录，评价每天大约</a:t>
            </a:r>
            <a:r>
              <a:rPr lang="en-US" altLang="zh-CN" b="1" dirty="0"/>
              <a:t>10</a:t>
            </a:r>
            <a:r>
              <a:rPr lang="zh-CN" altLang="en-US" b="1" dirty="0"/>
              <a:t>几条记录，速度还是比较慢的。）</a:t>
            </a:r>
            <a:endParaRPr lang="zh-CN" altLang="en-US" dirty="0"/>
          </a:p>
          <a:p>
            <a:r>
              <a:rPr lang="zh-CN" altLang="en-US" b="1" dirty="0"/>
              <a:t> </a:t>
            </a:r>
            <a:r>
              <a:rPr lang="zh-CN" altLang="en-US" b="1" dirty="0" smtClean="0"/>
              <a:t>      </a:t>
            </a:r>
            <a:r>
              <a:rPr lang="en-US" altLang="zh-CN" b="1" dirty="0" smtClean="0"/>
              <a:t>1.2</a:t>
            </a:r>
            <a:r>
              <a:rPr lang="zh-CN" altLang="en-US" b="1" dirty="0"/>
              <a:t>、</a:t>
            </a:r>
            <a:r>
              <a:rPr lang="en-US" altLang="zh-CN" b="1" dirty="0"/>
              <a:t>TrEMBL (</a:t>
            </a:r>
            <a:r>
              <a:rPr lang="zh-CN" altLang="en-US" b="1" dirty="0"/>
              <a:t>计算机自动注释的、未经人工校验的条目</a:t>
            </a:r>
            <a:r>
              <a:rPr lang="en-US" altLang="zh-CN" b="1" dirty="0"/>
              <a:t>)</a:t>
            </a:r>
            <a:endParaRPr lang="zh-CN" altLang="en-US" dirty="0"/>
          </a:p>
          <a:p>
            <a:r>
              <a:rPr lang="zh-CN" altLang="en-US" b="1" dirty="0"/>
              <a:t>该数据主要是利用计算机对大量基因组数据流进行分析注释（人工校验速度暂时无法跟上数据的产生速度）。</a:t>
            </a:r>
            <a:endParaRPr lang="zh-CN" altLang="en-US" dirty="0"/>
          </a:p>
          <a:p>
            <a:r>
              <a:rPr lang="zh-CN" altLang="en-US" b="1" dirty="0"/>
              <a:t>        截止到昨天</a:t>
            </a:r>
            <a:r>
              <a:rPr lang="en-US" altLang="zh-CN" b="1" dirty="0"/>
              <a:t>2017</a:t>
            </a:r>
            <a:r>
              <a:rPr lang="zh-CN" altLang="en-US" b="1" dirty="0"/>
              <a:t>年</a:t>
            </a:r>
            <a:r>
              <a:rPr lang="en-US" altLang="zh-CN" b="1" dirty="0"/>
              <a:t>03</a:t>
            </a:r>
            <a:r>
              <a:rPr lang="zh-CN" altLang="en-US" b="1" dirty="0"/>
              <a:t>月</a:t>
            </a:r>
            <a:r>
              <a:rPr lang="en-US" altLang="zh-CN" b="1" dirty="0"/>
              <a:t>19</a:t>
            </a:r>
            <a:r>
              <a:rPr lang="zh-CN" altLang="en-US" b="1" dirty="0"/>
              <a:t>日</a:t>
            </a:r>
            <a:r>
              <a:rPr lang="en-US" altLang="zh-CN" b="1" dirty="0"/>
              <a:t>TrEMBL </a:t>
            </a:r>
            <a:r>
              <a:rPr lang="zh-CN" altLang="en-US" b="1" dirty="0" smtClean="0"/>
              <a:t>包含</a:t>
            </a:r>
            <a:r>
              <a:rPr lang="en-US" altLang="zh-CN" b="1" dirty="0" smtClean="0"/>
              <a:t>98,705,220</a:t>
            </a:r>
            <a:r>
              <a:rPr lang="zh-CN" altLang="en-US" b="1" dirty="0" smtClean="0"/>
              <a:t>条</a:t>
            </a:r>
            <a:r>
              <a:rPr lang="zh-CN" altLang="en-US" b="1" dirty="0"/>
              <a:t>记录，（  </a:t>
            </a:r>
            <a:r>
              <a:rPr lang="en-US" altLang="zh-CN" b="1" dirty="0"/>
              <a:t>2010</a:t>
            </a:r>
            <a:r>
              <a:rPr lang="zh-CN" altLang="en-US" b="1" dirty="0"/>
              <a:t>年</a:t>
            </a:r>
            <a:r>
              <a:rPr lang="en-US" altLang="zh-CN" b="1" dirty="0"/>
              <a:t>8</a:t>
            </a:r>
            <a:r>
              <a:rPr lang="zh-CN" altLang="en-US" b="1" dirty="0"/>
              <a:t>月</a:t>
            </a:r>
            <a:r>
              <a:rPr lang="en-US" altLang="zh-CN" b="1" dirty="0"/>
              <a:t>10</a:t>
            </a:r>
            <a:r>
              <a:rPr lang="zh-CN" altLang="en-US" b="1" dirty="0"/>
              <a:t>日有</a:t>
            </a:r>
            <a:r>
              <a:rPr lang="en-US" altLang="zh-CN" b="1" dirty="0" smtClean="0"/>
              <a:t>110,636,205 </a:t>
            </a:r>
            <a:r>
              <a:rPr lang="zh-CN" altLang="en-US" b="1" dirty="0"/>
              <a:t>条记录，</a:t>
            </a:r>
            <a:r>
              <a:rPr lang="en-US" altLang="zh-CN" b="1" dirty="0"/>
              <a:t>7</a:t>
            </a:r>
            <a:r>
              <a:rPr lang="zh-CN" altLang="en-US" b="1" dirty="0"/>
              <a:t>年后数据量减少了很多，估计是去掉了很多重复的数据）另外大家会注意到这里的数据是</a:t>
            </a:r>
            <a:r>
              <a:rPr lang="en-US" altLang="zh-CN" b="1" dirty="0"/>
              <a:t>Swiss-Pro</a:t>
            </a:r>
            <a:r>
              <a:rPr lang="zh-CN" altLang="en-US" b="1" dirty="0"/>
              <a:t>数据的</a:t>
            </a:r>
            <a:r>
              <a:rPr lang="en-US" altLang="zh-CN" b="1" dirty="0"/>
              <a:t>100</a:t>
            </a:r>
            <a:r>
              <a:rPr lang="zh-CN" altLang="en-US" b="1" dirty="0"/>
              <a:t>多倍。</a:t>
            </a:r>
            <a:endParaRPr lang="zh-CN" altLang="en-US" dirty="0"/>
          </a:p>
        </p:txBody>
      </p:sp>
      <p:sp>
        <p:nvSpPr>
          <p:cNvPr id="3" name="矩形 2"/>
          <p:cNvSpPr/>
          <p:nvPr/>
        </p:nvSpPr>
        <p:spPr>
          <a:xfrm>
            <a:off x="0" y="0"/>
            <a:ext cx="12192000" cy="1200329"/>
          </a:xfrm>
          <a:prstGeom prst="rect">
            <a:avLst/>
          </a:prstGeom>
        </p:spPr>
        <p:txBody>
          <a:bodyPr wrap="square">
            <a:spAutoFit/>
          </a:bodyPr>
          <a:lstStyle/>
          <a:p>
            <a:r>
              <a:rPr lang="zh-CN" altLang="en-US" b="1" dirty="0" smtClean="0"/>
              <a:t>进入方式</a:t>
            </a:r>
            <a:r>
              <a:rPr lang="zh-CN" altLang="en-US" b="1" dirty="0"/>
              <a:t>多种多样，</a:t>
            </a:r>
            <a:r>
              <a:rPr lang="en-US" altLang="zh-CN" b="1" dirty="0"/>
              <a:t>1</a:t>
            </a:r>
            <a:r>
              <a:rPr lang="zh-CN" altLang="en-US" b="1" dirty="0"/>
              <a:t>、主页默认的入口就是</a:t>
            </a:r>
            <a:r>
              <a:rPr lang="en-US" altLang="zh-CN" b="1" dirty="0"/>
              <a:t>UniProt</a:t>
            </a:r>
            <a:r>
              <a:rPr lang="zh-CN" altLang="en-US" b="1" dirty="0"/>
              <a:t>；</a:t>
            </a:r>
            <a:r>
              <a:rPr lang="en-US" altLang="zh-CN" b="1" dirty="0"/>
              <a:t>2</a:t>
            </a:r>
            <a:r>
              <a:rPr lang="zh-CN" altLang="en-US" b="1" dirty="0"/>
              <a:t>、可以直接点击红框</a:t>
            </a:r>
            <a:r>
              <a:rPr lang="en-US" altLang="zh-CN" b="1" dirty="0"/>
              <a:t>1</a:t>
            </a:r>
            <a:r>
              <a:rPr lang="zh-CN" altLang="en-US" b="1" dirty="0"/>
              <a:t>区域进入；</a:t>
            </a:r>
            <a:r>
              <a:rPr lang="en-US" altLang="zh-CN" b="1" dirty="0"/>
              <a:t>3</a:t>
            </a:r>
            <a:r>
              <a:rPr lang="zh-CN" altLang="en-US" b="1" dirty="0"/>
              <a:t>、也可以通过点击红</a:t>
            </a:r>
            <a:r>
              <a:rPr lang="zh-CN" altLang="en-US" b="1" dirty="0" smtClean="0"/>
              <a:t>框</a:t>
            </a:r>
            <a:r>
              <a:rPr lang="en-US" altLang="zh-CN" b="1" dirty="0" smtClean="0"/>
              <a:t>6</a:t>
            </a:r>
            <a:r>
              <a:rPr lang="zh-CN" altLang="en-US" b="1" dirty="0" smtClean="0"/>
              <a:t>，</a:t>
            </a:r>
            <a:r>
              <a:rPr lang="zh-CN" altLang="en-US" b="1" dirty="0"/>
              <a:t>系统会弹出下拉菜单如图</a:t>
            </a:r>
            <a:r>
              <a:rPr lang="en-US" altLang="zh-CN" b="1" dirty="0"/>
              <a:t>2</a:t>
            </a:r>
            <a:r>
              <a:rPr lang="zh-CN" altLang="en-US" b="1" dirty="0"/>
              <a:t>所示，选择</a:t>
            </a:r>
            <a:r>
              <a:rPr lang="en-US" altLang="zh-CN" b="1" dirty="0"/>
              <a:t>UniProt</a:t>
            </a:r>
            <a:r>
              <a:rPr lang="zh-CN" altLang="en-US" b="1" dirty="0"/>
              <a:t>红框</a:t>
            </a:r>
            <a:r>
              <a:rPr lang="en-US" altLang="zh-CN" b="1" dirty="0"/>
              <a:t>1</a:t>
            </a:r>
            <a:r>
              <a:rPr lang="zh-CN" altLang="en-US" b="1" dirty="0"/>
              <a:t>即可进入。</a:t>
            </a:r>
            <a:endParaRPr lang="zh-CN" altLang="en-US" dirty="0"/>
          </a:p>
          <a:p>
            <a:r>
              <a:rPr lang="zh-CN" altLang="en-US" dirty="0"/>
              <a:t/>
            </a:r>
            <a:br>
              <a:rPr lang="zh-CN" altLang="en-US" dirty="0"/>
            </a:br>
            <a:endParaRPr lang="zh-CN" alt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59381"/>
            <a:ext cx="4406900" cy="1913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33581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050" y="0"/>
            <a:ext cx="8204200" cy="3460105"/>
          </a:xfrm>
          <a:prstGeom prst="rect">
            <a:avLst/>
          </a:prstGeom>
        </p:spPr>
      </p:pic>
      <p:sp>
        <p:nvSpPr>
          <p:cNvPr id="3" name="矩形 2"/>
          <p:cNvSpPr/>
          <p:nvPr/>
        </p:nvSpPr>
        <p:spPr>
          <a:xfrm>
            <a:off x="355599" y="3979186"/>
            <a:ext cx="12192000" cy="369332"/>
          </a:xfrm>
          <a:prstGeom prst="rect">
            <a:avLst/>
          </a:prstGeom>
        </p:spPr>
        <p:txBody>
          <a:bodyPr wrap="square">
            <a:spAutoFit/>
          </a:bodyPr>
          <a:lstStyle/>
          <a:p>
            <a:r>
              <a:rPr lang="zh-CN" altLang="en-US" b="1" dirty="0"/>
              <a:t> 检索区主要是为了让</a:t>
            </a:r>
            <a:r>
              <a:rPr lang="zh-CN" altLang="en-US" b="1" dirty="0" smtClean="0"/>
              <a:t>有经验同学快速</a:t>
            </a:r>
            <a:r>
              <a:rPr lang="zh-CN" altLang="en-US" b="1" dirty="0"/>
              <a:t>找到自己感兴趣的蛋白质，可以按照蛋白质的名称、序列，</a:t>
            </a:r>
            <a:r>
              <a:rPr lang="en-US" altLang="zh-CN" b="1" dirty="0"/>
              <a:t>ID</a:t>
            </a:r>
            <a:r>
              <a:rPr lang="zh-CN" altLang="en-US" b="1" dirty="0"/>
              <a:t>号等方式检索</a:t>
            </a:r>
            <a:r>
              <a:rPr lang="zh-CN" altLang="en-US" b="1" dirty="0" smtClean="0"/>
              <a:t>。</a:t>
            </a:r>
            <a:endParaRPr lang="zh-CN" altLang="en-US" dirty="0"/>
          </a:p>
        </p:txBody>
      </p:sp>
      <p:sp>
        <p:nvSpPr>
          <p:cNvPr id="4" name="矩形 3"/>
          <p:cNvSpPr/>
          <p:nvPr/>
        </p:nvSpPr>
        <p:spPr>
          <a:xfrm>
            <a:off x="355599" y="5019235"/>
            <a:ext cx="4160113" cy="369332"/>
          </a:xfrm>
          <a:prstGeom prst="rect">
            <a:avLst/>
          </a:prstGeom>
        </p:spPr>
        <p:txBody>
          <a:bodyPr wrap="none">
            <a:spAutoFit/>
          </a:bodyPr>
          <a:lstStyle/>
          <a:p>
            <a:r>
              <a:rPr lang="zh-CN" altLang="en-US" b="1" dirty="0"/>
              <a:t> </a:t>
            </a:r>
            <a:r>
              <a:rPr lang="zh-CN" altLang="en-US" b="1" dirty="0" smtClean="0"/>
              <a:t>红</a:t>
            </a:r>
            <a:r>
              <a:rPr lang="zh-CN" altLang="en-US" b="1" dirty="0"/>
              <a:t>框</a:t>
            </a:r>
            <a:r>
              <a:rPr lang="en-US" altLang="zh-CN" b="1" dirty="0"/>
              <a:t>1</a:t>
            </a:r>
            <a:r>
              <a:rPr lang="zh-CN" altLang="en-US" b="1" dirty="0"/>
              <a:t>区是对这个主题区域的简要介绍</a:t>
            </a:r>
            <a:endParaRPr lang="zh-CN" altLang="en-US" dirty="0"/>
          </a:p>
        </p:txBody>
      </p:sp>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6550" y="4582355"/>
            <a:ext cx="5844042" cy="17295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5" name="直接箭头连接符 24"/>
          <p:cNvCxnSpPr/>
          <p:nvPr/>
        </p:nvCxnSpPr>
        <p:spPr bwMode="auto">
          <a:xfrm flipV="1">
            <a:off x="863600" y="469900"/>
            <a:ext cx="2159000" cy="332601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箭头连接符 29"/>
          <p:cNvCxnSpPr/>
          <p:nvPr/>
        </p:nvCxnSpPr>
        <p:spPr bwMode="auto">
          <a:xfrm flipH="1" flipV="1">
            <a:off x="9880600" y="1625601"/>
            <a:ext cx="774700" cy="295675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833581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759" y="0"/>
            <a:ext cx="8706080" cy="3671772"/>
          </a:xfrm>
          <a:prstGeom prst="rect">
            <a:avLst/>
          </a:prstGeom>
        </p:spPr>
      </p:pic>
      <p:sp>
        <p:nvSpPr>
          <p:cNvPr id="5" name="矩形 4"/>
          <p:cNvSpPr/>
          <p:nvPr/>
        </p:nvSpPr>
        <p:spPr>
          <a:xfrm>
            <a:off x="-28145" y="4328775"/>
            <a:ext cx="12192000" cy="646331"/>
          </a:xfrm>
          <a:prstGeom prst="rect">
            <a:avLst/>
          </a:prstGeom>
        </p:spPr>
        <p:txBody>
          <a:bodyPr wrap="square">
            <a:spAutoFit/>
          </a:bodyPr>
          <a:lstStyle/>
          <a:p>
            <a:r>
              <a:rPr lang="zh-CN" altLang="en-US" b="1" dirty="0" smtClean="0"/>
              <a:t> 红</a:t>
            </a:r>
            <a:r>
              <a:rPr lang="zh-CN" altLang="en-US" b="1" dirty="0"/>
              <a:t>框</a:t>
            </a:r>
            <a:r>
              <a:rPr lang="en-US" altLang="zh-CN" b="1" dirty="0"/>
              <a:t>2</a:t>
            </a:r>
            <a:r>
              <a:rPr lang="zh-CN" altLang="en-US" b="1" dirty="0"/>
              <a:t>区可以让游客根据自己的喜好来显示蛋白质数据，比如可以只显示经过人工校验的条目；可以只看专属于某个物种的蛋白质；还可以检索物种分类；还有直接快速进入</a:t>
            </a:r>
            <a:r>
              <a:rPr lang="en-US" altLang="zh-CN" b="1" dirty="0"/>
              <a:t>UniRef</a:t>
            </a:r>
            <a:r>
              <a:rPr lang="zh-CN" altLang="en-US" b="1" dirty="0"/>
              <a:t>的通道以及视频化的帮助，演示文件</a:t>
            </a:r>
            <a:endParaRPr lang="zh-CN" altLang="en-US" dirty="0"/>
          </a:p>
        </p:txBody>
      </p:sp>
      <p:sp>
        <p:nvSpPr>
          <p:cNvPr id="6" name="矩形 5"/>
          <p:cNvSpPr/>
          <p:nvPr/>
        </p:nvSpPr>
        <p:spPr>
          <a:xfrm>
            <a:off x="-28145" y="5412264"/>
            <a:ext cx="12192000" cy="646331"/>
          </a:xfrm>
          <a:prstGeom prst="rect">
            <a:avLst/>
          </a:prstGeom>
        </p:spPr>
        <p:txBody>
          <a:bodyPr wrap="square">
            <a:spAutoFit/>
          </a:bodyPr>
          <a:lstStyle/>
          <a:p>
            <a:r>
              <a:rPr lang="zh-CN" altLang="en-US" b="1" dirty="0"/>
              <a:t> </a:t>
            </a:r>
            <a:r>
              <a:rPr lang="zh-CN" altLang="en-US" b="1" dirty="0" smtClean="0"/>
              <a:t>红</a:t>
            </a:r>
            <a:r>
              <a:rPr lang="zh-CN" altLang="en-US" b="1" dirty="0"/>
              <a:t>框</a:t>
            </a:r>
            <a:r>
              <a:rPr lang="en-US" altLang="zh-CN" b="1" dirty="0"/>
              <a:t>3</a:t>
            </a:r>
            <a:r>
              <a:rPr lang="zh-CN" altLang="en-US" b="1" dirty="0"/>
              <a:t>区是主题区，这里列出了所有</a:t>
            </a:r>
            <a:r>
              <a:rPr lang="en-US" altLang="zh-CN" b="1" dirty="0"/>
              <a:t>UniProt</a:t>
            </a:r>
            <a:r>
              <a:rPr lang="zh-CN" altLang="en-US" b="1" dirty="0"/>
              <a:t>数据库的蛋白质条目，因为数据太多</a:t>
            </a:r>
            <a:r>
              <a:rPr lang="en-US" altLang="zh-CN" b="1" dirty="0" smtClean="0"/>
              <a:t>(</a:t>
            </a:r>
            <a:r>
              <a:rPr lang="zh-CN" altLang="en-US" b="1" dirty="0" smtClean="0"/>
              <a:t>这个</a:t>
            </a:r>
            <a:r>
              <a:rPr lang="zh-CN" altLang="en-US" b="1" dirty="0"/>
              <a:t>数字其实是</a:t>
            </a:r>
            <a:r>
              <a:rPr lang="en-US" altLang="zh-CN" b="1" dirty="0"/>
              <a:t>Swiss-Pro</a:t>
            </a:r>
            <a:r>
              <a:rPr lang="zh-CN" altLang="en-US" b="1" dirty="0"/>
              <a:t>与</a:t>
            </a:r>
            <a:r>
              <a:rPr lang="en-US" altLang="zh-CN" b="1" dirty="0"/>
              <a:t>TrEMBL</a:t>
            </a:r>
            <a:r>
              <a:rPr lang="zh-CN" altLang="en-US" b="1" dirty="0"/>
              <a:t>两部分的总和），每页显示</a:t>
            </a:r>
            <a:r>
              <a:rPr lang="en-US" altLang="zh-CN" b="1" dirty="0"/>
              <a:t>25</a:t>
            </a:r>
            <a:r>
              <a:rPr lang="zh-CN" altLang="en-US" b="1" dirty="0"/>
              <a:t>条（您可以自己选择每页的显示数目 </a:t>
            </a:r>
            <a:r>
              <a:rPr lang="en-US" altLang="zh-CN" b="1" dirty="0"/>
              <a:t>10</a:t>
            </a:r>
            <a:r>
              <a:rPr lang="zh-CN" altLang="en-US" b="1" dirty="0"/>
              <a:t>、</a:t>
            </a:r>
            <a:r>
              <a:rPr lang="en-US" altLang="zh-CN" b="1" dirty="0"/>
              <a:t>25</a:t>
            </a:r>
            <a:r>
              <a:rPr lang="zh-CN" altLang="en-US" b="1" dirty="0"/>
              <a:t>、</a:t>
            </a:r>
            <a:r>
              <a:rPr lang="en-US" altLang="zh-CN" b="1" dirty="0"/>
              <a:t>50</a:t>
            </a:r>
            <a:r>
              <a:rPr lang="zh-CN" altLang="en-US" b="1" dirty="0"/>
              <a:t>、</a:t>
            </a:r>
            <a:r>
              <a:rPr lang="en-US" altLang="zh-CN" b="1" dirty="0"/>
              <a:t>100</a:t>
            </a:r>
            <a:r>
              <a:rPr lang="zh-CN" altLang="en-US" b="1" dirty="0"/>
              <a:t>或</a:t>
            </a:r>
            <a:r>
              <a:rPr lang="en-US" altLang="zh-CN" b="1" dirty="0"/>
              <a:t>200</a:t>
            </a:r>
            <a:r>
              <a:rPr lang="zh-CN" altLang="en-US" b="1" dirty="0"/>
              <a:t>），</a:t>
            </a:r>
            <a:endParaRPr lang="zh-CN" altLang="en-US"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4166" y="2611632"/>
            <a:ext cx="2517834" cy="1060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8" name="直接箭头连接符 17"/>
          <p:cNvCxnSpPr/>
          <p:nvPr/>
        </p:nvCxnSpPr>
        <p:spPr bwMode="auto">
          <a:xfrm flipH="1" flipV="1">
            <a:off x="9169400" y="2146301"/>
            <a:ext cx="504766" cy="3265963"/>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0" name="直接箭头连接符 19"/>
          <p:cNvCxnSpPr/>
          <p:nvPr/>
        </p:nvCxnSpPr>
        <p:spPr bwMode="auto">
          <a:xfrm>
            <a:off x="9169400" y="2146300"/>
            <a:ext cx="504766" cy="342900"/>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5849252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842</TotalTime>
  <Pages>0</Pages>
  <Words>2479</Words>
  <Characters>0</Characters>
  <Application>Microsoft Office PowerPoint</Application>
  <DocSecurity>0</DocSecurity>
  <PresentationFormat>宽屏</PresentationFormat>
  <Lines>0</Lines>
  <Paragraphs>81</Paragraphs>
  <Slides>23</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23</vt:i4>
      </vt:variant>
    </vt:vector>
  </HeadingPairs>
  <TitlesOfParts>
    <vt:vector size="28" baseType="lpstr">
      <vt:lpstr>宋体</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Windows 用户</cp:lastModifiedBy>
  <cp:revision>43</cp:revision>
  <dcterms:created xsi:type="dcterms:W3CDTF">2014-11-18T07:27:00Z</dcterms:created>
  <dcterms:modified xsi:type="dcterms:W3CDTF">2018-01-09T00:53:04Z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2052-9.1.0.5218</vt:lpwstr>
  </property>
</Properties>
</file>